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0"/>
  </p:notesMasterIdLst>
  <p:sldIdLst>
    <p:sldId id="256" r:id="rId2"/>
    <p:sldId id="299" r:id="rId3"/>
    <p:sldId id="305" r:id="rId4"/>
    <p:sldId id="306" r:id="rId5"/>
    <p:sldId id="304" r:id="rId6"/>
    <p:sldId id="321" r:id="rId7"/>
    <p:sldId id="302" r:id="rId8"/>
    <p:sldId id="312" r:id="rId9"/>
    <p:sldId id="307" r:id="rId10"/>
    <p:sldId id="313" r:id="rId11"/>
    <p:sldId id="311" r:id="rId12"/>
    <p:sldId id="308" r:id="rId13"/>
    <p:sldId id="315" r:id="rId14"/>
    <p:sldId id="316" r:id="rId15"/>
    <p:sldId id="301" r:id="rId16"/>
    <p:sldId id="314" r:id="rId17"/>
    <p:sldId id="303" r:id="rId18"/>
    <p:sldId id="310" r:id="rId19"/>
    <p:sldId id="309" r:id="rId20"/>
    <p:sldId id="300" r:id="rId21"/>
    <p:sldId id="317" r:id="rId22"/>
    <p:sldId id="322" r:id="rId23"/>
    <p:sldId id="324" r:id="rId24"/>
    <p:sldId id="325" r:id="rId25"/>
    <p:sldId id="326" r:id="rId26"/>
    <p:sldId id="319" r:id="rId27"/>
    <p:sldId id="320" r:id="rId28"/>
    <p:sldId id="31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35" autoAdjust="0"/>
  </p:normalViewPr>
  <p:slideViewPr>
    <p:cSldViewPr snapToGrid="0">
      <p:cViewPr varScale="1">
        <p:scale>
          <a:sx n="103" d="100"/>
          <a:sy n="103" d="100"/>
        </p:scale>
        <p:origin x="8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BBF81-6C87-4E27-8C13-41378E093853}" type="datetimeFigureOut">
              <a:rPr lang="ru-RU" smtClean="0"/>
              <a:t>10.11.2024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BEF58-BC6E-41A8-A723-B0598B5AAE06}" type="slidenum">
              <a:rPr lang="ru-RU" smtClean="0"/>
              <a:t>‹#›</a:t>
            </a:fld>
            <a:endParaRPr lang="ru-RU"/>
          </a:p>
        </p:txBody>
      </p:sp>
    </p:spTree>
    <p:extLst>
      <p:ext uri="{BB962C8B-B14F-4D97-AF65-F5344CB8AC3E}">
        <p14:creationId xmlns:p14="http://schemas.microsoft.com/office/powerpoint/2010/main" val="400266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b="0" i="0" kern="1200" dirty="0" err="1" smtClean="0">
                <a:solidFill>
                  <a:schemeClr val="tx1"/>
                </a:solidFill>
                <a:effectLst/>
                <a:latin typeface="+mn-lt"/>
                <a:ea typeface="+mn-ea"/>
                <a:cs typeface="+mn-cs"/>
              </a:rPr>
              <a:t>Онлайнова</a:t>
            </a:r>
            <a:r>
              <a:rPr lang="uk-UA" sz="1200" b="0" i="0" kern="1200" dirty="0" smtClean="0">
                <a:solidFill>
                  <a:schemeClr val="tx1"/>
                </a:solidFill>
                <a:effectLst/>
                <a:latin typeface="+mn-lt"/>
                <a:ea typeface="+mn-ea"/>
                <a:cs typeface="+mn-cs"/>
              </a:rPr>
              <a:t> аналітична обробка (</a:t>
            </a:r>
            <a:r>
              <a:rPr lang="en-CA" sz="1200" b="0" i="0" kern="1200" dirty="0" smtClean="0">
                <a:solidFill>
                  <a:schemeClr val="tx1"/>
                </a:solidFill>
                <a:effectLst/>
                <a:latin typeface="+mn-lt"/>
                <a:ea typeface="+mn-ea"/>
                <a:cs typeface="+mn-cs"/>
              </a:rPr>
              <a:t>OLAP) – </a:t>
            </a:r>
            <a:r>
              <a:rPr lang="uk-UA" sz="1200" b="0" i="0" kern="1200" dirty="0" smtClean="0">
                <a:solidFill>
                  <a:schemeClr val="tx1"/>
                </a:solidFill>
                <a:effectLst/>
                <a:latin typeface="+mn-lt"/>
                <a:ea typeface="+mn-ea"/>
                <a:cs typeface="+mn-cs"/>
              </a:rPr>
              <a:t>це технологія, яка використовується для впорядкування великих бізнес-баз даних і підтримки бізнес-аналітики. Бази даних </a:t>
            </a:r>
            <a:r>
              <a:rPr lang="en-CA" sz="1200" b="0" i="0" kern="1200" dirty="0" smtClean="0">
                <a:solidFill>
                  <a:schemeClr val="tx1"/>
                </a:solidFill>
                <a:effectLst/>
                <a:latin typeface="+mn-lt"/>
                <a:ea typeface="+mn-ea"/>
                <a:cs typeface="+mn-cs"/>
              </a:rPr>
              <a:t>OLAP </a:t>
            </a:r>
            <a:r>
              <a:rPr lang="uk-UA" sz="1200" b="0" i="0" kern="1200" dirty="0" smtClean="0">
                <a:solidFill>
                  <a:schemeClr val="tx1"/>
                </a:solidFill>
                <a:effectLst/>
                <a:latin typeface="+mn-lt"/>
                <a:ea typeface="+mn-ea"/>
                <a:cs typeface="+mn-cs"/>
              </a:rPr>
              <a:t>розділено на один або кілька кубів, і кожен куб упорядковано та розроблено адміністратором куба відповідно до способу отримання та аналізу даних, щоб спростити створення та використання необхідних звітів зведених таблиць і зведених діаграм.</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3</a:t>
            </a:fld>
            <a:endParaRPr lang="ru-RU"/>
          </a:p>
        </p:txBody>
      </p:sp>
    </p:spTree>
    <p:extLst>
      <p:ext uri="{BB962C8B-B14F-4D97-AF65-F5344CB8AC3E}">
        <p14:creationId xmlns:p14="http://schemas.microsoft.com/office/powerpoint/2010/main" val="312179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b="0" i="0" kern="1200" dirty="0" smtClean="0">
                <a:solidFill>
                  <a:schemeClr val="tx1"/>
                </a:solidFill>
                <a:effectLst/>
                <a:latin typeface="+mn-lt"/>
                <a:ea typeface="+mn-ea"/>
                <a:cs typeface="+mn-cs"/>
              </a:rPr>
              <a:t>Кількість таких числових і лінгвістичних видів даних (вимірів, осей) і їх градацій визначається аналітичними потребами, які можуть потребувати від 10 до 100 і більше даних (вимірів, осей). Загальноприйнята назва "багатовимірний куб" (</a:t>
            </a:r>
            <a:r>
              <a:rPr lang="en-CA" sz="1200" b="0" i="0" kern="1200" dirty="0" smtClean="0">
                <a:solidFill>
                  <a:schemeClr val="tx1"/>
                </a:solidFill>
                <a:effectLst/>
                <a:latin typeface="+mn-lt"/>
                <a:ea typeface="+mn-ea"/>
                <a:cs typeface="+mn-cs"/>
              </a:rPr>
              <a:t>OLAP-</a:t>
            </a:r>
            <a:r>
              <a:rPr lang="uk-UA" sz="1200" b="0" i="0" kern="1200" dirty="0" smtClean="0">
                <a:solidFill>
                  <a:schemeClr val="tx1"/>
                </a:solidFill>
                <a:effectLst/>
                <a:latin typeface="+mn-lt"/>
                <a:ea typeface="+mn-ea"/>
                <a:cs typeface="+mn-cs"/>
              </a:rPr>
              <a:t>куб) є умовною, адже його осі даних мають різну довжину. Для аналізу утворюють </a:t>
            </a:r>
            <a:r>
              <a:rPr lang="en-CA" sz="1200" b="0" i="0" kern="1200" dirty="0" smtClean="0">
                <a:solidFill>
                  <a:schemeClr val="tx1"/>
                </a:solidFill>
                <a:effectLst/>
                <a:latin typeface="+mn-lt"/>
                <a:ea typeface="+mn-ea"/>
                <a:cs typeface="+mn-cs"/>
              </a:rPr>
              <a:t>OLAP-</a:t>
            </a:r>
            <a:r>
              <a:rPr lang="uk-UA" sz="1200" b="0" i="0" kern="1200" dirty="0" smtClean="0">
                <a:solidFill>
                  <a:schemeClr val="tx1"/>
                </a:solidFill>
                <a:effectLst/>
                <a:latin typeface="+mn-lt"/>
                <a:ea typeface="+mn-ea"/>
                <a:cs typeface="+mn-cs"/>
              </a:rPr>
              <a:t>гіперкуби, які мають як мінімум кілька осей різної координатної довжини. У великих системах вхідні дані для </a:t>
            </a:r>
            <a:r>
              <a:rPr lang="en-CA" sz="1200" b="0" i="0" kern="1200" dirty="0" smtClean="0">
                <a:solidFill>
                  <a:schemeClr val="tx1"/>
                </a:solidFill>
                <a:effectLst/>
                <a:latin typeface="+mn-lt"/>
                <a:ea typeface="+mn-ea"/>
                <a:cs typeface="+mn-cs"/>
              </a:rPr>
              <a:t>OLAP </a:t>
            </a:r>
            <a:r>
              <a:rPr lang="uk-UA" sz="1200" b="0" i="0" kern="1200" dirty="0" smtClean="0">
                <a:solidFill>
                  <a:schemeClr val="tx1"/>
                </a:solidFill>
                <a:effectLst/>
                <a:latin typeface="+mn-lt"/>
                <a:ea typeface="+mn-ea"/>
                <a:cs typeface="+mn-cs"/>
              </a:rPr>
              <a:t>можуть бути попередньо узагальненими у сховищі даних (</a:t>
            </a:r>
            <a:r>
              <a:rPr lang="en-CA" sz="1200" b="0" i="0" kern="1200" dirty="0" smtClean="0">
                <a:solidFill>
                  <a:schemeClr val="tx1"/>
                </a:solidFill>
                <a:effectLst/>
                <a:latin typeface="+mn-lt"/>
                <a:ea typeface="+mn-ea"/>
                <a:cs typeface="+mn-cs"/>
              </a:rPr>
              <a:t>Data Warehouse), </a:t>
            </a:r>
            <a:r>
              <a:rPr lang="uk-UA" sz="1200" b="0" i="0" kern="1200" dirty="0" smtClean="0">
                <a:solidFill>
                  <a:schemeClr val="tx1"/>
                </a:solidFill>
                <a:effectLst/>
                <a:latin typeface="+mn-lt"/>
                <a:ea typeface="+mn-ea"/>
                <a:cs typeface="+mn-cs"/>
              </a:rPr>
              <a:t>адже дані у системах реєстрації транзакцій (</a:t>
            </a:r>
            <a:r>
              <a:rPr lang="en-CA" sz="1200" b="0" i="0" kern="1200" dirty="0" smtClean="0">
                <a:solidFill>
                  <a:schemeClr val="tx1"/>
                </a:solidFill>
                <a:effectLst/>
                <a:latin typeface="+mn-lt"/>
                <a:ea typeface="+mn-ea"/>
                <a:cs typeface="+mn-cs"/>
              </a:rPr>
              <a:t>OLTP-</a:t>
            </a:r>
            <a:r>
              <a:rPr lang="uk-UA" sz="1200" b="0" i="0" kern="1200" dirty="0" smtClean="0">
                <a:solidFill>
                  <a:schemeClr val="tx1"/>
                </a:solidFill>
                <a:effectLst/>
                <a:latin typeface="+mn-lt"/>
                <a:ea typeface="+mn-ea"/>
                <a:cs typeface="+mn-cs"/>
              </a:rPr>
              <a:t>системах) безперервно змінюються, для прикладу, дані у системах реєстрації продажів товарів, квитків, ін.</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7</a:t>
            </a:fld>
            <a:endParaRPr lang="ru-RU"/>
          </a:p>
        </p:txBody>
      </p:sp>
    </p:spTree>
    <p:extLst>
      <p:ext uri="{BB962C8B-B14F-4D97-AF65-F5344CB8AC3E}">
        <p14:creationId xmlns:p14="http://schemas.microsoft.com/office/powerpoint/2010/main" val="178956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b="0" i="0" kern="1200" dirty="0" smtClean="0">
                <a:solidFill>
                  <a:schemeClr val="tx1"/>
                </a:solidFill>
                <a:effectLst/>
                <a:latin typeface="+mn-lt"/>
                <a:ea typeface="+mn-ea"/>
                <a:cs typeface="+mn-cs"/>
              </a:rPr>
              <a:t>Бази даних </a:t>
            </a:r>
            <a:r>
              <a:rPr lang="en-CA" sz="1200" b="0" i="0" kern="1200" dirty="0" smtClean="0">
                <a:solidFill>
                  <a:schemeClr val="tx1"/>
                </a:solidFill>
                <a:effectLst/>
                <a:latin typeface="+mn-lt"/>
                <a:ea typeface="+mn-ea"/>
                <a:cs typeface="+mn-cs"/>
              </a:rPr>
              <a:t>OLAP </a:t>
            </a:r>
            <a:r>
              <a:rPr lang="uk-UA" sz="1200" b="0" i="0" kern="1200" dirty="0" smtClean="0">
                <a:solidFill>
                  <a:schemeClr val="tx1"/>
                </a:solidFill>
                <a:effectLst/>
                <a:latin typeface="+mn-lt"/>
                <a:ea typeface="+mn-ea"/>
                <a:cs typeface="+mn-cs"/>
              </a:rPr>
              <a:t>містять два основні типи даних: міри – числові дані, кількість і середні значення, які використовуються для прийняття обґрунтованих бізнес-рішень, і виміри, які використовуються для впорядкування цих заходів. Бази даних </a:t>
            </a:r>
            <a:r>
              <a:rPr lang="en-CA" sz="1200" b="0" i="0" kern="1200" dirty="0" smtClean="0">
                <a:solidFill>
                  <a:schemeClr val="tx1"/>
                </a:solidFill>
                <a:effectLst/>
                <a:latin typeface="+mn-lt"/>
                <a:ea typeface="+mn-ea"/>
                <a:cs typeface="+mn-cs"/>
              </a:rPr>
              <a:t>OLAP </a:t>
            </a:r>
            <a:r>
              <a:rPr lang="uk-UA" sz="1200" b="0" i="0" kern="1200" dirty="0" smtClean="0">
                <a:solidFill>
                  <a:schemeClr val="tx1"/>
                </a:solidFill>
                <a:effectLst/>
                <a:latin typeface="+mn-lt"/>
                <a:ea typeface="+mn-ea"/>
                <a:cs typeface="+mn-cs"/>
              </a:rPr>
              <a:t>допомагають упорядковувати дані за багатьма рівнями деталізації, використовуючи ті самі категорії, з якими ви знайомі для аналізу даних.</a:t>
            </a:r>
            <a:endParaRPr lang="uk-UA" dirty="0"/>
          </a:p>
        </p:txBody>
      </p:sp>
      <p:sp>
        <p:nvSpPr>
          <p:cNvPr id="4" name="Номер слайда 3"/>
          <p:cNvSpPr>
            <a:spLocks noGrp="1"/>
          </p:cNvSpPr>
          <p:nvPr>
            <p:ph type="sldNum" sz="quarter" idx="10"/>
          </p:nvPr>
        </p:nvSpPr>
        <p:spPr/>
        <p:txBody>
          <a:bodyPr/>
          <a:lstStyle/>
          <a:p>
            <a:fld id="{83BBEF58-BC6E-41A8-A723-B0598B5AAE06}" type="slidenum">
              <a:rPr lang="ru-RU" smtClean="0"/>
              <a:t>11</a:t>
            </a:fld>
            <a:endParaRPr lang="ru-RU"/>
          </a:p>
        </p:txBody>
      </p:sp>
    </p:spTree>
    <p:extLst>
      <p:ext uri="{BB962C8B-B14F-4D97-AF65-F5344CB8AC3E}">
        <p14:creationId xmlns:p14="http://schemas.microsoft.com/office/powerpoint/2010/main" val="11216218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11/10/2024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A16AA21-1863-4931-97CB-99D0A168701B}" type="datetimeFigureOut">
              <a:rPr lang="en-US" dirty="0"/>
              <a:t>11/10/2024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772C379-9A7C-4C87-A116-CBE9F58B04C5}" type="datetimeFigureOut">
              <a:rPr lang="en-US" dirty="0"/>
              <a:t>11/10/2024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11/10/2024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jedox.com/en/blog/what-is-ola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geeksforgeeks.org/online-transaction-processing-oltp-and-online-analytic-processing-ol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pPr algn="ctr"/>
            <a:r>
              <a:rPr lang="uk-UA" sz="8000" dirty="0"/>
              <a:t>OLAP-системи і візуальний аналіз даних</a:t>
            </a:r>
            <a:endParaRPr lang="ru-RU" sz="8000" dirty="0"/>
          </a:p>
        </p:txBody>
      </p:sp>
      <p:sp>
        <p:nvSpPr>
          <p:cNvPr id="3" name="Подзаголовок 2"/>
          <p:cNvSpPr>
            <a:spLocks noGrp="1"/>
          </p:cNvSpPr>
          <p:nvPr>
            <p:ph type="subTitle" idx="1"/>
          </p:nvPr>
        </p:nvSpPr>
        <p:spPr/>
        <p:txBody>
          <a:bodyPr>
            <a:normAutofit/>
          </a:bodyPr>
          <a:lstStyle/>
          <a:p>
            <a:pPr>
              <a:lnSpc>
                <a:spcPct val="120000"/>
              </a:lnSpc>
              <a:spcBef>
                <a:spcPts val="600"/>
              </a:spcBef>
            </a:pPr>
            <a:r>
              <a:rPr lang="ru-RU" smtClean="0">
                <a:latin typeface="Bahnschrift Light SemiCondensed" panose="020B0502040204020203" pitchFamily="34" charset="0"/>
              </a:rPr>
              <a:t>Тема 7.</a:t>
            </a:r>
            <a:endParaRPr lang="ru-RU" dirty="0">
              <a:latin typeface="Bahnschrift Light SemiCondensed" panose="020B0502040204020203" pitchFamily="34" charset="0"/>
            </a:endParaRPr>
          </a:p>
        </p:txBody>
      </p:sp>
    </p:spTree>
    <p:extLst>
      <p:ext uri="{BB962C8B-B14F-4D97-AF65-F5344CB8AC3E}">
        <p14:creationId xmlns:p14="http://schemas.microsoft.com/office/powerpoint/2010/main" val="751636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a:bodyPr>
          <a:lstStyle/>
          <a:p>
            <a:r>
              <a:rPr lang="uk-UA" sz="6600" b="1" dirty="0"/>
              <a:t>Словник </a:t>
            </a:r>
            <a:r>
              <a:rPr lang="en-US" sz="6600" b="1" dirty="0"/>
              <a:t>OLAP</a:t>
            </a:r>
            <a:endParaRPr lang="uk-UA" sz="6600" dirty="0"/>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347765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138895"/>
          </a:xfrm>
        </p:spPr>
        <p:txBody>
          <a:bodyPr vert="horz" lIns="91440" tIns="45720" rIns="91440" bIns="45720" rtlCol="0" anchor="ctr">
            <a:normAutofit/>
          </a:bodyPr>
          <a:lstStyle/>
          <a:p>
            <a:pPr algn="ctr"/>
            <a:r>
              <a:rPr lang="uk-UA" sz="4400" b="1" dirty="0"/>
              <a:t>Куб</a:t>
            </a:r>
          </a:p>
        </p:txBody>
      </p:sp>
      <p:sp>
        <p:nvSpPr>
          <p:cNvPr id="3" name="Объект 2"/>
          <p:cNvSpPr>
            <a:spLocks noGrp="1"/>
          </p:cNvSpPr>
          <p:nvPr>
            <p:ph sz="half" idx="1"/>
          </p:nvPr>
        </p:nvSpPr>
        <p:spPr/>
        <p:txBody>
          <a:bodyPr>
            <a:normAutofit lnSpcReduction="10000"/>
          </a:bodyPr>
          <a:lstStyle/>
          <a:p>
            <a:pPr marL="0" indent="457200">
              <a:lnSpc>
                <a:spcPct val="100000"/>
              </a:lnSpc>
              <a:spcBef>
                <a:spcPts val="600"/>
              </a:spcBef>
              <a:buNone/>
            </a:pPr>
            <a:r>
              <a:rPr lang="uk-UA" dirty="0" smtClean="0"/>
              <a:t>Структура </a:t>
            </a:r>
            <a:r>
              <a:rPr lang="uk-UA" dirty="0"/>
              <a:t>даних, яка об'єднує показники за рівнями та ієрархіями кожного виміру, який потрібно проаналізувати. Куби об'єднують кілька вимірів, наприклад час, географію та лінії продуктів, із зведеними даними, такими як показники збуту або запасів. </a:t>
            </a:r>
            <a:endParaRPr lang="en-US" dirty="0" smtClean="0"/>
          </a:p>
          <a:p>
            <a:pPr marL="0" indent="457200">
              <a:lnSpc>
                <a:spcPct val="100000"/>
              </a:lnSpc>
              <a:spcBef>
                <a:spcPts val="600"/>
              </a:spcBef>
              <a:buNone/>
            </a:pPr>
            <a:r>
              <a:rPr lang="uk-UA" dirty="0" smtClean="0"/>
              <a:t>Кубики </a:t>
            </a:r>
            <a:r>
              <a:rPr lang="uk-UA" dirty="0"/>
              <a:t>не є «кубами» в строго математичному сенсі, тому що вони не обов'язково мають рівні сторони. Однак вони є влучною метафорою для складної концепції.</a:t>
            </a:r>
            <a:endParaRPr lang="uk-UA" dirty="0"/>
          </a:p>
        </p:txBody>
      </p:sp>
      <p:pic>
        <p:nvPicPr>
          <p:cNvPr id="5" name="Объект 4">
            <a:hlinkClick r:id="rId3"/>
          </p:cNvPr>
          <p:cNvPicPr>
            <a:picLocks noGrp="1" noChangeAspect="1"/>
          </p:cNvPicPr>
          <p:nvPr>
            <p:ph sz="half" idx="2"/>
          </p:nvPr>
        </p:nvPicPr>
        <p:blipFill>
          <a:blip r:embed="rId4"/>
          <a:stretch>
            <a:fillRect/>
          </a:stretch>
        </p:blipFill>
        <p:spPr>
          <a:xfrm>
            <a:off x="6373686" y="2794417"/>
            <a:ext cx="4754562" cy="2404067"/>
          </a:xfrm>
          <a:prstGeom prst="rect">
            <a:avLst/>
          </a:prstGeom>
        </p:spPr>
      </p:pic>
    </p:spTree>
    <p:extLst>
      <p:ext uri="{BB962C8B-B14F-4D97-AF65-F5344CB8AC3E}">
        <p14:creationId xmlns:p14="http://schemas.microsoft.com/office/powerpoint/2010/main" val="91560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840" y="176722"/>
            <a:ext cx="10058400" cy="1232201"/>
          </a:xfrm>
        </p:spPr>
        <p:txBody>
          <a:bodyPr vert="horz" lIns="91440" tIns="45720" rIns="91440" bIns="45720" rtlCol="0" anchor="ctr">
            <a:normAutofit/>
          </a:bodyPr>
          <a:lstStyle/>
          <a:p>
            <a:pPr algn="ctr"/>
            <a:r>
              <a:rPr lang="uk-UA" sz="4400" b="1" dirty="0"/>
              <a:t>Міра </a:t>
            </a:r>
            <a:r>
              <a:rPr lang="uk-UA" sz="4400" b="1" dirty="0" smtClean="0"/>
              <a:t>та член</a:t>
            </a:r>
            <a:r>
              <a:rPr lang="uk-UA" sz="4400" b="1" dirty="0"/>
              <a:t>    </a:t>
            </a:r>
            <a:endParaRPr lang="uk-UA" sz="4400" b="1" dirty="0"/>
          </a:p>
        </p:txBody>
      </p:sp>
      <p:sp>
        <p:nvSpPr>
          <p:cNvPr id="3" name="Объект 2"/>
          <p:cNvSpPr>
            <a:spLocks noGrp="1"/>
          </p:cNvSpPr>
          <p:nvPr>
            <p:ph sz="half" idx="1"/>
          </p:nvPr>
        </p:nvSpPr>
        <p:spPr>
          <a:xfrm>
            <a:off x="831731" y="1955696"/>
            <a:ext cx="4754880" cy="3977640"/>
          </a:xfrm>
        </p:spPr>
        <p:txBody>
          <a:bodyPr vert="horz" lIns="91440" tIns="45720" rIns="91440" bIns="45720" rtlCol="0">
            <a:normAutofit/>
          </a:bodyPr>
          <a:lstStyle/>
          <a:p>
            <a:pPr marL="0" indent="457200">
              <a:lnSpc>
                <a:spcPct val="100000"/>
              </a:lnSpc>
              <a:spcBef>
                <a:spcPts val="600"/>
              </a:spcBef>
              <a:buNone/>
            </a:pPr>
            <a:r>
              <a:rPr lang="uk-UA" sz="2400" b="1" u="sng" dirty="0" smtClean="0"/>
              <a:t>Міра</a:t>
            </a:r>
            <a:r>
              <a:rPr lang="uk-UA" sz="2400" dirty="0" smtClean="0"/>
              <a:t> - набір </a:t>
            </a:r>
            <a:r>
              <a:rPr lang="uk-UA" sz="2400" dirty="0"/>
              <a:t>значень у кубі на основі стовпця в таблиці фактів куба, які зазвичай є числовими значеннями. </a:t>
            </a:r>
            <a:r>
              <a:rPr lang="uk-UA" sz="2400" b="1" u="sng" dirty="0"/>
              <a:t>Міри</a:t>
            </a:r>
            <a:r>
              <a:rPr lang="uk-UA" sz="2400" dirty="0"/>
              <a:t> – це центральні значення в кубі, які </a:t>
            </a:r>
            <a:r>
              <a:rPr lang="uk-UA" sz="2400" dirty="0" err="1"/>
              <a:t>попередньооброблюються</a:t>
            </a:r>
            <a:r>
              <a:rPr lang="uk-UA" sz="2400" dirty="0"/>
              <a:t>, </a:t>
            </a:r>
            <a:r>
              <a:rPr lang="uk-UA" sz="2400" dirty="0" err="1"/>
              <a:t>агрегуються</a:t>
            </a:r>
            <a:r>
              <a:rPr lang="uk-UA" sz="2400" dirty="0"/>
              <a:t> та аналізуються. До типових прикладів належать </a:t>
            </a:r>
            <a:r>
              <a:rPr lang="uk-UA" sz="2400" u="sng" dirty="0"/>
              <a:t>продажі, прибуток, доходи та витрати.</a:t>
            </a:r>
            <a:endParaRPr lang="uk-UA" sz="2400" u="sng" dirty="0"/>
          </a:p>
        </p:txBody>
      </p:sp>
      <p:sp>
        <p:nvSpPr>
          <p:cNvPr id="4" name="Объект 3"/>
          <p:cNvSpPr>
            <a:spLocks noGrp="1"/>
          </p:cNvSpPr>
          <p:nvPr>
            <p:ph sz="half" idx="2"/>
          </p:nvPr>
        </p:nvSpPr>
        <p:spPr>
          <a:xfrm>
            <a:off x="6364223" y="1716833"/>
            <a:ext cx="5541637" cy="4455367"/>
          </a:xfrm>
        </p:spPr>
        <p:txBody>
          <a:bodyPr vert="horz" lIns="91440" tIns="45720" rIns="91440" bIns="45720" rtlCol="0">
            <a:noAutofit/>
          </a:bodyPr>
          <a:lstStyle/>
          <a:p>
            <a:pPr marL="0" indent="457200">
              <a:lnSpc>
                <a:spcPct val="100000"/>
              </a:lnSpc>
              <a:spcBef>
                <a:spcPts val="600"/>
              </a:spcBef>
              <a:buNone/>
            </a:pPr>
            <a:r>
              <a:rPr lang="uk-UA" sz="2400" b="1" u="sng" dirty="0" smtClean="0"/>
              <a:t>Член</a:t>
            </a:r>
            <a:r>
              <a:rPr lang="uk-UA" sz="2400" dirty="0" smtClean="0"/>
              <a:t> - </a:t>
            </a:r>
            <a:r>
              <a:rPr lang="uk-UA" sz="2400" dirty="0"/>
              <a:t> </a:t>
            </a:r>
            <a:r>
              <a:rPr lang="uk-UA" sz="2400" dirty="0" smtClean="0"/>
              <a:t>елемент </a:t>
            </a:r>
            <a:r>
              <a:rPr lang="uk-UA" sz="2400" dirty="0"/>
              <a:t>в ієрархії, що представляє один або кілька екземплярів даних. </a:t>
            </a:r>
            <a:r>
              <a:rPr lang="uk-UA" sz="2400" dirty="0"/>
              <a:t>Учасник може бути унікальним або неунікальний. </a:t>
            </a:r>
            <a:r>
              <a:rPr lang="uk-UA" sz="2400" dirty="0"/>
              <a:t>Наприклад, 2007 і 2008 рік представляють унікальні елементи на рівні року виміру часу, тоді як січень представляє </a:t>
            </a:r>
            <a:r>
              <a:rPr lang="uk-UA" sz="2400" dirty="0" smtClean="0"/>
              <a:t>неунікальних </a:t>
            </a:r>
            <a:r>
              <a:rPr lang="uk-UA" sz="2400" dirty="0"/>
              <a:t>учасників на рівні місяця, оскільки в вимірі часу може бути більше одного січня, якщо вона містить дані більше одного року.</a:t>
            </a:r>
            <a:endParaRPr lang="uk-UA" sz="2400" dirty="0"/>
          </a:p>
        </p:txBody>
      </p:sp>
    </p:spTree>
    <p:extLst>
      <p:ext uri="{BB962C8B-B14F-4D97-AF65-F5344CB8AC3E}">
        <p14:creationId xmlns:p14="http://schemas.microsoft.com/office/powerpoint/2010/main" val="2440990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02077"/>
            <a:ext cx="10058400" cy="1353499"/>
          </a:xfrm>
        </p:spPr>
        <p:txBody>
          <a:bodyPr>
            <a:normAutofit/>
          </a:bodyPr>
          <a:lstStyle/>
          <a:p>
            <a:pPr algn="ctr"/>
            <a:r>
              <a:rPr lang="uk-UA" sz="4400" b="1" dirty="0" smtClean="0"/>
              <a:t>Вимір та Обчислюваний </a:t>
            </a:r>
            <a:r>
              <a:rPr lang="uk-UA" sz="4400" b="1" dirty="0"/>
              <a:t>елемент</a:t>
            </a:r>
            <a:endParaRPr lang="uk-UA" sz="4400" dirty="0"/>
          </a:p>
        </p:txBody>
      </p:sp>
      <p:sp>
        <p:nvSpPr>
          <p:cNvPr id="3" name="Объект 2"/>
          <p:cNvSpPr>
            <a:spLocks noGrp="1"/>
          </p:cNvSpPr>
          <p:nvPr>
            <p:ph sz="half" idx="1"/>
          </p:nvPr>
        </p:nvSpPr>
        <p:spPr/>
        <p:txBody>
          <a:bodyPr>
            <a:normAutofit fontScale="92500" lnSpcReduction="20000"/>
          </a:bodyPr>
          <a:lstStyle/>
          <a:p>
            <a:pPr marL="0" indent="457200">
              <a:lnSpc>
                <a:spcPct val="120000"/>
              </a:lnSpc>
              <a:spcBef>
                <a:spcPts val="600"/>
              </a:spcBef>
              <a:buNone/>
            </a:pPr>
            <a:r>
              <a:rPr lang="uk-UA" b="1" dirty="0"/>
              <a:t>Обчислюваний елемент</a:t>
            </a:r>
            <a:r>
              <a:rPr lang="uk-UA" dirty="0"/>
              <a:t> </a:t>
            </a:r>
            <a:r>
              <a:rPr lang="uk-UA" dirty="0" smtClean="0"/>
              <a:t> - елемент </a:t>
            </a:r>
            <a:r>
              <a:rPr lang="uk-UA" dirty="0"/>
              <a:t>виміру, значення якого обчислюється під час виконання за допомогою виразу</a:t>
            </a:r>
            <a:r>
              <a:rPr lang="uk-UA" dirty="0" smtClean="0"/>
              <a:t>.</a:t>
            </a:r>
          </a:p>
          <a:p>
            <a:pPr marL="0" indent="457200">
              <a:lnSpc>
                <a:spcPct val="120000"/>
              </a:lnSpc>
              <a:spcBef>
                <a:spcPts val="600"/>
              </a:spcBef>
              <a:buNone/>
            </a:pPr>
            <a:r>
              <a:rPr lang="uk-UA" dirty="0" smtClean="0"/>
              <a:t> </a:t>
            </a:r>
            <a:r>
              <a:rPr lang="uk-UA" dirty="0"/>
              <a:t>Обчислювані значення елементів можуть походити зі значень інших учасників. Наприклад, обчислюваний елемент "Прибуток" можна визначити, віднявши значення елемента "Витрати" від значення елемента "Продажі".</a:t>
            </a:r>
            <a:endParaRPr lang="uk-UA" dirty="0"/>
          </a:p>
        </p:txBody>
      </p:sp>
      <p:sp>
        <p:nvSpPr>
          <p:cNvPr id="4" name="Объект 3"/>
          <p:cNvSpPr>
            <a:spLocks noGrp="1"/>
          </p:cNvSpPr>
          <p:nvPr>
            <p:ph sz="half" idx="2"/>
          </p:nvPr>
        </p:nvSpPr>
        <p:spPr/>
        <p:txBody>
          <a:bodyPr>
            <a:normAutofit fontScale="92500" lnSpcReduction="20000"/>
          </a:bodyPr>
          <a:lstStyle/>
          <a:p>
            <a:pPr marL="0" indent="457200">
              <a:lnSpc>
                <a:spcPct val="110000"/>
              </a:lnSpc>
              <a:spcBef>
                <a:spcPts val="600"/>
              </a:spcBef>
              <a:buNone/>
            </a:pPr>
            <a:r>
              <a:rPr lang="uk-UA" b="1" dirty="0"/>
              <a:t>В</a:t>
            </a:r>
            <a:r>
              <a:rPr lang="uk-UA" b="1" dirty="0" smtClean="0"/>
              <a:t>имір</a:t>
            </a:r>
            <a:r>
              <a:rPr lang="uk-UA" dirty="0"/>
              <a:t>  </a:t>
            </a:r>
            <a:r>
              <a:rPr lang="uk-UA" dirty="0" smtClean="0"/>
              <a:t>- набір </a:t>
            </a:r>
            <a:r>
              <a:rPr lang="uk-UA" dirty="0"/>
              <a:t>однієї або кількох організованих ієрархій рівнів у кубі, яку користувач розуміє та використовує як основу для аналізу даних. </a:t>
            </a:r>
            <a:endParaRPr lang="uk-UA" dirty="0" smtClean="0"/>
          </a:p>
          <a:p>
            <a:pPr marL="0" indent="457200">
              <a:lnSpc>
                <a:spcPct val="110000"/>
              </a:lnSpc>
              <a:spcBef>
                <a:spcPts val="600"/>
              </a:spcBef>
              <a:buNone/>
            </a:pPr>
            <a:r>
              <a:rPr lang="uk-UA" dirty="0" smtClean="0"/>
              <a:t>Наприклад</a:t>
            </a:r>
            <a:r>
              <a:rPr lang="uk-UA" dirty="0"/>
              <a:t>, географічний вимір може містити рівні для країни або регіону, області або провінції та міста. Або вимір часу може містити ієрархію з рівнями для року, кварталу, місяця та дня. </a:t>
            </a:r>
            <a:endParaRPr lang="uk-UA" dirty="0" smtClean="0"/>
          </a:p>
          <a:p>
            <a:pPr marL="0" indent="457200">
              <a:lnSpc>
                <a:spcPct val="110000"/>
              </a:lnSpc>
              <a:spcBef>
                <a:spcPts val="600"/>
              </a:spcBef>
              <a:buNone/>
            </a:pPr>
            <a:r>
              <a:rPr lang="uk-UA" dirty="0" smtClean="0"/>
              <a:t>У </a:t>
            </a:r>
            <a:r>
              <a:rPr lang="uk-UA" dirty="0"/>
              <a:t>звіті зведеної таблиці або зведеної діаграми кожна ієрархія стає набором полів, які можна розгортати та згортати, щоб відображати нижчі або вищі рівні.</a:t>
            </a:r>
            <a:endParaRPr lang="uk-UA" dirty="0"/>
          </a:p>
        </p:txBody>
      </p:sp>
    </p:spTree>
    <p:extLst>
      <p:ext uri="{BB962C8B-B14F-4D97-AF65-F5344CB8AC3E}">
        <p14:creationId xmlns:p14="http://schemas.microsoft.com/office/powerpoint/2010/main" val="146814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223375"/>
            <a:ext cx="10058400" cy="933621"/>
          </a:xfrm>
        </p:spPr>
        <p:txBody>
          <a:bodyPr>
            <a:normAutofit/>
          </a:bodyPr>
          <a:lstStyle/>
          <a:p>
            <a:pPr algn="ctr"/>
            <a:r>
              <a:rPr lang="uk-UA" sz="4400" b="1" dirty="0" smtClean="0"/>
              <a:t>Ієрархія та рівень</a:t>
            </a:r>
            <a:endParaRPr lang="uk-UA" sz="4400" dirty="0"/>
          </a:p>
        </p:txBody>
      </p:sp>
      <p:sp>
        <p:nvSpPr>
          <p:cNvPr id="3" name="Объект 2"/>
          <p:cNvSpPr>
            <a:spLocks noGrp="1"/>
          </p:cNvSpPr>
          <p:nvPr>
            <p:ph sz="half" idx="1"/>
          </p:nvPr>
        </p:nvSpPr>
        <p:spPr>
          <a:xfrm>
            <a:off x="522514" y="1287624"/>
            <a:ext cx="5302214" cy="4884576"/>
          </a:xfrm>
        </p:spPr>
        <p:txBody>
          <a:bodyPr>
            <a:noAutofit/>
          </a:bodyPr>
          <a:lstStyle/>
          <a:p>
            <a:pPr marL="0" indent="457200">
              <a:lnSpc>
                <a:spcPct val="120000"/>
              </a:lnSpc>
              <a:spcBef>
                <a:spcPts val="600"/>
              </a:spcBef>
              <a:buNone/>
            </a:pPr>
            <a:r>
              <a:rPr lang="uk-UA" sz="1600" b="1" dirty="0"/>
              <a:t>Ієрархія</a:t>
            </a:r>
            <a:r>
              <a:rPr lang="uk-UA" sz="1600" dirty="0"/>
              <a:t> </a:t>
            </a:r>
            <a:r>
              <a:rPr lang="uk-UA" sz="1600" dirty="0" smtClean="0"/>
              <a:t>- логічна </a:t>
            </a:r>
            <a:r>
              <a:rPr lang="uk-UA" sz="1600" dirty="0"/>
              <a:t>структура дерева, яка упорядковує елементи виміру так, що кожен член має одного батьківського члена і нуль або більше дочірніх членів. Дитина входить до наступного нижчого рівня ієрархії, безпосередньо пов'язаної з поточним учасником. </a:t>
            </a:r>
            <a:endParaRPr lang="uk-UA" sz="1600" dirty="0" smtClean="0"/>
          </a:p>
          <a:p>
            <a:pPr marL="0" indent="457200">
              <a:lnSpc>
                <a:spcPct val="120000"/>
              </a:lnSpc>
              <a:spcBef>
                <a:spcPts val="600"/>
              </a:spcBef>
              <a:buNone/>
            </a:pPr>
            <a:r>
              <a:rPr lang="uk-UA" sz="1600" dirty="0" smtClean="0"/>
              <a:t>Наприклад</a:t>
            </a:r>
            <a:r>
              <a:rPr lang="uk-UA" sz="1600" dirty="0"/>
              <a:t>, в ієрархії часу, яка містить рівні "Квартал", "Місяць" і "День", "Січень" – дочірній елемент "Квартал1". Один із батьків – це учасник наступного вищого рівня в ієрархії, безпосередньо пов'язаній із поточним учасником. </a:t>
            </a:r>
            <a:endParaRPr lang="uk-UA" sz="1600" dirty="0" smtClean="0"/>
          </a:p>
          <a:p>
            <a:pPr marL="0" indent="457200">
              <a:lnSpc>
                <a:spcPct val="120000"/>
              </a:lnSpc>
              <a:spcBef>
                <a:spcPts val="600"/>
              </a:spcBef>
              <a:buNone/>
            </a:pPr>
            <a:r>
              <a:rPr lang="uk-UA" sz="1600" dirty="0" smtClean="0"/>
              <a:t>Зазвичай </a:t>
            </a:r>
            <a:r>
              <a:rPr lang="uk-UA" sz="1600" dirty="0"/>
              <a:t>батьківське значення – це об'єднання значень усіх його дочірніх елементів. Наприклад, в ієрархії часу, яка містить рівні "Квартал", "Місяць" і "День", "Квартал1" – це батьківський елемент січня.</a:t>
            </a:r>
            <a:endParaRPr lang="uk-UA" sz="1600" dirty="0"/>
          </a:p>
        </p:txBody>
      </p:sp>
      <p:sp>
        <p:nvSpPr>
          <p:cNvPr id="4" name="Объект 3"/>
          <p:cNvSpPr>
            <a:spLocks noGrp="1"/>
          </p:cNvSpPr>
          <p:nvPr>
            <p:ph sz="half" idx="2"/>
          </p:nvPr>
        </p:nvSpPr>
        <p:spPr>
          <a:xfrm>
            <a:off x="6261588" y="1354805"/>
            <a:ext cx="4754880" cy="1397726"/>
          </a:xfrm>
        </p:spPr>
        <p:txBody>
          <a:bodyPr vert="horz" lIns="91440" tIns="45720" rIns="91440" bIns="45720" rtlCol="0">
            <a:noAutofit/>
          </a:bodyPr>
          <a:lstStyle/>
          <a:p>
            <a:pPr marL="0" indent="457200">
              <a:lnSpc>
                <a:spcPct val="120000"/>
              </a:lnSpc>
              <a:spcBef>
                <a:spcPts val="600"/>
              </a:spcBef>
              <a:buNone/>
            </a:pPr>
            <a:r>
              <a:rPr lang="uk-UA" sz="1600" b="1" dirty="0"/>
              <a:t>Рівень</a:t>
            </a:r>
            <a:r>
              <a:rPr lang="uk-UA" sz="1600" dirty="0"/>
              <a:t> </a:t>
            </a:r>
            <a:r>
              <a:rPr lang="uk-UA" sz="1600" dirty="0" smtClean="0"/>
              <a:t>в </a:t>
            </a:r>
            <a:r>
              <a:rPr lang="uk-UA" sz="1600" dirty="0"/>
              <a:t>ієрархії дані можна впорядкувати на нижчий і вищий рівні деталізації, наприклад рівень "Рік", "Квартал", "Місяць" і "День" в ієрархії часу.</a:t>
            </a:r>
            <a:endParaRPr lang="uk-UA" sz="16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54" y="2752531"/>
            <a:ext cx="4476548" cy="3302008"/>
          </a:xfrm>
          <a:prstGeom prst="rect">
            <a:avLst/>
          </a:prstGeom>
        </p:spPr>
      </p:pic>
    </p:spTree>
    <p:extLst>
      <p:ext uri="{BB962C8B-B14F-4D97-AF65-F5344CB8AC3E}">
        <p14:creationId xmlns:p14="http://schemas.microsoft.com/office/powerpoint/2010/main" val="693300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a:bodyPr>
          <a:lstStyle/>
          <a:p>
            <a:r>
              <a:rPr lang="uk-UA" sz="6600" dirty="0" smtClean="0"/>
              <a:t>Операції в </a:t>
            </a:r>
            <a:r>
              <a:rPr lang="en-US" sz="6600" dirty="0" err="1" smtClean="0"/>
              <a:t>olap</a:t>
            </a:r>
            <a:endParaRPr lang="uk-UA" sz="6600" dirty="0"/>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1532571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194878"/>
          </a:xfrm>
        </p:spPr>
        <p:txBody>
          <a:bodyPr vert="horz" lIns="91440" tIns="45720" rIns="91440" bIns="45720" rtlCol="0" anchor="ctr">
            <a:normAutofit/>
          </a:bodyPr>
          <a:lstStyle/>
          <a:p>
            <a:pPr algn="ctr"/>
            <a:r>
              <a:rPr lang="en-CA" sz="4400" b="1" dirty="0"/>
              <a:t>Data cube operations</a:t>
            </a:r>
            <a:r>
              <a:rPr lang="en-CA" sz="4400" b="1" dirty="0"/>
              <a:t>:</a:t>
            </a:r>
            <a:endParaRPr lang="uk-UA" sz="4400" b="1" dirty="0"/>
          </a:p>
        </p:txBody>
      </p:sp>
      <p:pic>
        <p:nvPicPr>
          <p:cNvPr id="6" name="Объект 5"/>
          <p:cNvPicPr>
            <a:picLocks noGrp="1" noChangeAspect="1"/>
          </p:cNvPicPr>
          <p:nvPr>
            <p:ph idx="1"/>
          </p:nvPr>
        </p:nvPicPr>
        <p:blipFill>
          <a:blip r:embed="rId2"/>
          <a:stretch>
            <a:fillRect/>
          </a:stretch>
        </p:blipFill>
        <p:spPr>
          <a:xfrm>
            <a:off x="529674" y="1958909"/>
            <a:ext cx="7448000" cy="4020709"/>
          </a:xfrm>
          <a:prstGeom prst="rect">
            <a:avLst/>
          </a:prstGeom>
        </p:spPr>
      </p:pic>
      <p:sp>
        <p:nvSpPr>
          <p:cNvPr id="7" name="Прямоугольник 6"/>
          <p:cNvSpPr/>
          <p:nvPr/>
        </p:nvSpPr>
        <p:spPr>
          <a:xfrm>
            <a:off x="8375778" y="2410418"/>
            <a:ext cx="3436777" cy="2585323"/>
          </a:xfrm>
          <a:prstGeom prst="rect">
            <a:avLst/>
          </a:prstGeom>
        </p:spPr>
        <p:txBody>
          <a:bodyPr wrap="square">
            <a:spAutoFit/>
          </a:bodyPr>
          <a:lstStyle/>
          <a:p>
            <a:pPr indent="457200"/>
            <a:r>
              <a:rPr lang="uk-UA" dirty="0"/>
              <a:t>Операції куба даних використовуються для маніпулювання даними для задоволення потреб користувачів. </a:t>
            </a:r>
            <a:endParaRPr lang="uk-UA" dirty="0" smtClean="0"/>
          </a:p>
          <a:p>
            <a:pPr indent="457200"/>
            <a:r>
              <a:rPr lang="uk-UA" dirty="0" smtClean="0"/>
              <a:t>Ці </a:t>
            </a:r>
            <a:r>
              <a:rPr lang="uk-UA" dirty="0"/>
              <a:t>операції допомагають вибрати певні дані для аналізу. Нижче наведено в основному 5 операцій:</a:t>
            </a:r>
          </a:p>
        </p:txBody>
      </p:sp>
    </p:spTree>
    <p:extLst>
      <p:ext uri="{BB962C8B-B14F-4D97-AF65-F5344CB8AC3E}">
        <p14:creationId xmlns:p14="http://schemas.microsoft.com/office/powerpoint/2010/main" val="328264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241531"/>
          </a:xfrm>
        </p:spPr>
        <p:txBody>
          <a:bodyPr vert="horz" lIns="91440" tIns="45720" rIns="91440" bIns="45720" rtlCol="0" anchor="ctr">
            <a:normAutofit/>
          </a:bodyPr>
          <a:lstStyle/>
          <a:p>
            <a:pPr algn="ctr"/>
            <a:r>
              <a:rPr lang="uk-UA" sz="4400" b="1" dirty="0" smtClean="0"/>
              <a:t>згортання </a:t>
            </a:r>
            <a:r>
              <a:rPr lang="uk-UA" sz="4400" b="1" dirty="0"/>
              <a:t>(</a:t>
            </a:r>
            <a:r>
              <a:rPr lang="en-CA" sz="4400" b="1" dirty="0"/>
              <a:t>Roll-up</a:t>
            </a:r>
            <a:r>
              <a:rPr lang="uk-UA" sz="4400" b="1" dirty="0"/>
              <a:t>)</a:t>
            </a:r>
            <a:endParaRPr lang="uk-UA" sz="4400" b="1" dirty="0"/>
          </a:p>
        </p:txBody>
      </p:sp>
      <p:sp>
        <p:nvSpPr>
          <p:cNvPr id="3" name="Объект 2"/>
          <p:cNvSpPr>
            <a:spLocks noGrp="1"/>
          </p:cNvSpPr>
          <p:nvPr>
            <p:ph sz="half" idx="1"/>
          </p:nvPr>
        </p:nvSpPr>
        <p:spPr/>
        <p:txBody>
          <a:bodyPr/>
          <a:lstStyle/>
          <a:p>
            <a:pPr marL="0" indent="457200">
              <a:lnSpc>
                <a:spcPct val="100000"/>
              </a:lnSpc>
              <a:spcBef>
                <a:spcPts val="600"/>
              </a:spcBef>
              <a:buNone/>
            </a:pPr>
            <a:r>
              <a:rPr lang="uk-UA" b="1" u="sng" dirty="0" smtClean="0"/>
              <a:t>Згортання (</a:t>
            </a:r>
            <a:r>
              <a:rPr lang="en-CA" b="1" u="sng" dirty="0"/>
              <a:t>Roll-up</a:t>
            </a:r>
            <a:r>
              <a:rPr lang="uk-UA" b="1" u="sng" dirty="0" smtClean="0"/>
              <a:t>): </a:t>
            </a:r>
            <a:r>
              <a:rPr lang="uk-UA" dirty="0"/>
              <a:t>операція та агрегування певних подібних атрибутів даних, що мають однаковий розмір. </a:t>
            </a:r>
            <a:endParaRPr lang="uk-UA" dirty="0" smtClean="0"/>
          </a:p>
          <a:p>
            <a:pPr marL="0" indent="457200">
              <a:lnSpc>
                <a:spcPct val="100000"/>
              </a:lnSpc>
              <a:spcBef>
                <a:spcPts val="600"/>
              </a:spcBef>
              <a:buNone/>
            </a:pPr>
            <a:r>
              <a:rPr lang="uk-UA" dirty="0" smtClean="0"/>
              <a:t>Наприклад</a:t>
            </a:r>
            <a:r>
              <a:rPr lang="uk-UA" dirty="0"/>
              <a:t>, якщо куб даних відображає щоденний дохід клієнта, ми можемо використати операцію згортання, щоб знайти місячний дохід його зарплати.</a:t>
            </a:r>
            <a:endParaRPr lang="uk-UA" dirty="0"/>
          </a:p>
        </p:txBody>
      </p:sp>
      <p:pic>
        <p:nvPicPr>
          <p:cNvPr id="5" name="Объект 4">
            <a:hlinkClick r:id="rId2"/>
          </p:cNvPr>
          <p:cNvPicPr>
            <a:picLocks noGrp="1" noChangeAspect="1"/>
          </p:cNvPicPr>
          <p:nvPr>
            <p:ph sz="half" idx="2"/>
          </p:nvPr>
        </p:nvPicPr>
        <p:blipFill>
          <a:blip r:embed="rId3"/>
          <a:stretch>
            <a:fillRect/>
          </a:stretch>
        </p:blipFill>
        <p:spPr>
          <a:xfrm>
            <a:off x="6099048" y="1811370"/>
            <a:ext cx="5029200" cy="4292232"/>
          </a:xfrm>
          <a:prstGeom prst="rect">
            <a:avLst/>
          </a:prstGeom>
        </p:spPr>
      </p:pic>
    </p:spTree>
    <p:extLst>
      <p:ext uri="{BB962C8B-B14F-4D97-AF65-F5344CB8AC3E}">
        <p14:creationId xmlns:p14="http://schemas.microsoft.com/office/powerpoint/2010/main" val="2358013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316681"/>
            <a:ext cx="10058400" cy="1129564"/>
          </a:xfrm>
        </p:spPr>
        <p:txBody>
          <a:bodyPr vert="horz" lIns="91440" tIns="45720" rIns="91440" bIns="45720" rtlCol="0" anchor="ctr">
            <a:normAutofit/>
          </a:bodyPr>
          <a:lstStyle/>
          <a:p>
            <a:pPr algn="ctr"/>
            <a:r>
              <a:rPr lang="uk-UA" sz="4400" b="1" dirty="0"/>
              <a:t>Деталізація (</a:t>
            </a:r>
            <a:r>
              <a:rPr lang="en-CA" sz="4400" b="1" dirty="0"/>
              <a:t>Drill-down</a:t>
            </a:r>
            <a:r>
              <a:rPr lang="uk-UA" sz="4400" b="1" dirty="0"/>
              <a:t>)</a:t>
            </a:r>
          </a:p>
        </p:txBody>
      </p:sp>
      <p:sp>
        <p:nvSpPr>
          <p:cNvPr id="3" name="Объект 2"/>
          <p:cNvSpPr>
            <a:spLocks noGrp="1"/>
          </p:cNvSpPr>
          <p:nvPr>
            <p:ph sz="half" idx="1"/>
          </p:nvPr>
        </p:nvSpPr>
        <p:spPr/>
        <p:txBody>
          <a:bodyPr vert="horz" lIns="91440" tIns="45720" rIns="91440" bIns="45720" rtlCol="0">
            <a:normAutofit lnSpcReduction="10000"/>
          </a:bodyPr>
          <a:lstStyle/>
          <a:p>
            <a:pPr marL="0" indent="457200">
              <a:lnSpc>
                <a:spcPct val="100000"/>
              </a:lnSpc>
              <a:spcBef>
                <a:spcPts val="600"/>
              </a:spcBef>
              <a:buNone/>
            </a:pPr>
            <a:r>
              <a:rPr lang="uk-UA" b="1" u="sng" dirty="0"/>
              <a:t>Деталізація (</a:t>
            </a:r>
            <a:r>
              <a:rPr lang="en-CA" b="1" u="sng" dirty="0"/>
              <a:t>Drill-down</a:t>
            </a:r>
            <a:r>
              <a:rPr lang="uk-UA" b="1" u="sng" dirty="0"/>
              <a:t>)</a:t>
            </a:r>
            <a:r>
              <a:rPr lang="uk-UA" dirty="0"/>
              <a:t>: ця операція є зворотною до операції згортання. </a:t>
            </a:r>
            <a:r>
              <a:rPr lang="uk-UA" dirty="0"/>
              <a:t>Це дозволяє нам взяти певну інформацію, а потім розділити її для більш </a:t>
            </a:r>
            <a:r>
              <a:rPr lang="uk-UA" dirty="0" smtClean="0"/>
              <a:t>глибоко </a:t>
            </a:r>
            <a:r>
              <a:rPr lang="uk-UA" dirty="0"/>
              <a:t>аналізу </a:t>
            </a:r>
            <a:r>
              <a:rPr lang="uk-UA" dirty="0" smtClean="0"/>
              <a:t>та деталізації</a:t>
            </a:r>
            <a:r>
              <a:rPr lang="uk-UA" dirty="0"/>
              <a:t>. </a:t>
            </a:r>
            <a:r>
              <a:rPr lang="uk-UA" dirty="0" smtClean="0"/>
              <a:t>Операція </a:t>
            </a:r>
            <a:r>
              <a:rPr lang="uk-UA" dirty="0"/>
              <a:t>збільшує </a:t>
            </a:r>
            <a:r>
              <a:rPr lang="uk-UA" dirty="0" smtClean="0"/>
              <a:t>кількість деталей.</a:t>
            </a:r>
          </a:p>
          <a:p>
            <a:pPr marL="0" indent="457200">
              <a:lnSpc>
                <a:spcPct val="100000"/>
              </a:lnSpc>
              <a:spcBef>
                <a:spcPts val="600"/>
              </a:spcBef>
              <a:buNone/>
            </a:pPr>
            <a:r>
              <a:rPr lang="uk-UA" dirty="0" smtClean="0"/>
              <a:t> </a:t>
            </a:r>
            <a:r>
              <a:rPr lang="uk-UA" dirty="0"/>
              <a:t>Наприклад, якщо Індія є атрибутом стовпця країни, і ми хочемо побачити села в Індії, тоді операція деталізації розбиває Індію на штати, райони, селища, міста, села, а потім відображає необхідну інформацію.</a:t>
            </a:r>
          </a:p>
        </p:txBody>
      </p:sp>
      <p:pic>
        <p:nvPicPr>
          <p:cNvPr id="5" name="Объект 4">
            <a:hlinkClick r:id="rId2"/>
          </p:cNvPr>
          <p:cNvPicPr>
            <a:picLocks noGrp="1" noChangeAspect="1"/>
          </p:cNvPicPr>
          <p:nvPr>
            <p:ph sz="half" idx="2"/>
          </p:nvPr>
        </p:nvPicPr>
        <p:blipFill>
          <a:blip r:embed="rId3"/>
          <a:stretch>
            <a:fillRect/>
          </a:stretch>
        </p:blipFill>
        <p:spPr>
          <a:xfrm>
            <a:off x="6364288" y="2298961"/>
            <a:ext cx="4754562" cy="3768202"/>
          </a:xfrm>
          <a:prstGeom prst="rect">
            <a:avLst/>
          </a:prstGeom>
        </p:spPr>
      </p:pic>
    </p:spTree>
    <p:extLst>
      <p:ext uri="{BB962C8B-B14F-4D97-AF65-F5344CB8AC3E}">
        <p14:creationId xmlns:p14="http://schemas.microsoft.com/office/powerpoint/2010/main" val="371898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082911"/>
          </a:xfrm>
        </p:spPr>
        <p:txBody>
          <a:bodyPr vert="horz" lIns="91440" tIns="45720" rIns="91440" bIns="45720" rtlCol="0" anchor="ctr">
            <a:normAutofit/>
          </a:bodyPr>
          <a:lstStyle/>
          <a:p>
            <a:pPr algn="ctr"/>
            <a:r>
              <a:rPr lang="uk-UA" sz="4400" b="1" dirty="0"/>
              <a:t>Нарізка (</a:t>
            </a:r>
            <a:r>
              <a:rPr lang="en-CA" sz="4400" b="1" dirty="0"/>
              <a:t>Slicing</a:t>
            </a:r>
            <a:r>
              <a:rPr lang="uk-UA" sz="4400" b="1" dirty="0"/>
              <a:t>):</a:t>
            </a:r>
          </a:p>
        </p:txBody>
      </p:sp>
      <p:sp>
        <p:nvSpPr>
          <p:cNvPr id="3" name="Объект 2"/>
          <p:cNvSpPr>
            <a:spLocks noGrp="1"/>
          </p:cNvSpPr>
          <p:nvPr>
            <p:ph sz="half" idx="1"/>
          </p:nvPr>
        </p:nvSpPr>
        <p:spPr/>
        <p:txBody>
          <a:bodyPr vert="horz" lIns="91440" tIns="45720" rIns="91440" bIns="45720" rtlCol="0">
            <a:normAutofit/>
          </a:bodyPr>
          <a:lstStyle/>
          <a:p>
            <a:pPr marL="0" indent="457200">
              <a:lnSpc>
                <a:spcPct val="100000"/>
              </a:lnSpc>
              <a:spcBef>
                <a:spcPts val="600"/>
              </a:spcBef>
              <a:buNone/>
            </a:pPr>
            <a:r>
              <a:rPr lang="uk-UA" b="1" u="sng" dirty="0" smtClean="0"/>
              <a:t>Нарізка (</a:t>
            </a:r>
            <a:r>
              <a:rPr lang="en-CA" b="1" u="sng" dirty="0"/>
              <a:t>Slicing</a:t>
            </a:r>
            <a:r>
              <a:rPr lang="uk-UA" b="1" u="sng" dirty="0" smtClean="0"/>
              <a:t>):</a:t>
            </a:r>
            <a:r>
              <a:rPr lang="uk-UA" dirty="0" smtClean="0"/>
              <a:t> </a:t>
            </a:r>
            <a:r>
              <a:rPr lang="uk-UA" dirty="0"/>
              <a:t>ця операція фільтрує непотрібні частини. Припустимо, що в певному вимірі користувачеві для аналізу потрібно не все, а певний атрибут. </a:t>
            </a:r>
            <a:endParaRPr lang="uk-UA" dirty="0" smtClean="0"/>
          </a:p>
          <a:p>
            <a:pPr marL="0" indent="457200">
              <a:lnSpc>
                <a:spcPct val="100000"/>
              </a:lnSpc>
              <a:spcBef>
                <a:spcPts val="600"/>
              </a:spcBef>
              <a:buNone/>
            </a:pPr>
            <a:r>
              <a:rPr lang="uk-UA" dirty="0" smtClean="0"/>
              <a:t>Наприклад</a:t>
            </a:r>
            <a:r>
              <a:rPr lang="uk-UA" dirty="0"/>
              <a:t>, </a:t>
            </a:r>
            <a:r>
              <a:rPr lang="en-CA" dirty="0"/>
              <a:t>country</a:t>
            </a:r>
            <a:r>
              <a:rPr lang="en-CA" dirty="0" smtClean="0"/>
              <a:t>=”Ukraine”, </a:t>
            </a:r>
            <a:r>
              <a:rPr lang="uk-UA" dirty="0"/>
              <a:t>відображатиметься лише інформація про </a:t>
            </a:r>
            <a:r>
              <a:rPr lang="uk-UA" dirty="0" smtClean="0"/>
              <a:t>Україну (детально) та інші </a:t>
            </a:r>
            <a:r>
              <a:rPr lang="uk-UA" dirty="0"/>
              <a:t>країни зі списку </a:t>
            </a:r>
            <a:r>
              <a:rPr lang="uk-UA" dirty="0" smtClean="0"/>
              <a:t>країн (укрупнено).</a:t>
            </a:r>
            <a:endParaRPr lang="uk-UA" dirty="0"/>
          </a:p>
        </p:txBody>
      </p:sp>
      <p:pic>
        <p:nvPicPr>
          <p:cNvPr id="5" name="Объект 4"/>
          <p:cNvPicPr>
            <a:picLocks noGrp="1" noChangeAspect="1"/>
          </p:cNvPicPr>
          <p:nvPr>
            <p:ph sz="half" idx="2"/>
          </p:nvPr>
        </p:nvPicPr>
        <p:blipFill>
          <a:blip r:embed="rId2"/>
          <a:stretch>
            <a:fillRect/>
          </a:stretch>
        </p:blipFill>
        <p:spPr>
          <a:xfrm>
            <a:off x="6762024" y="2194560"/>
            <a:ext cx="4366224" cy="3329732"/>
          </a:xfrm>
          <a:prstGeom prst="rect">
            <a:avLst/>
          </a:prstGeom>
        </p:spPr>
      </p:pic>
    </p:spTree>
    <p:extLst>
      <p:ext uri="{BB962C8B-B14F-4D97-AF65-F5344CB8AC3E}">
        <p14:creationId xmlns:p14="http://schemas.microsoft.com/office/powerpoint/2010/main" val="2999784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vert="horz" lIns="91440" tIns="45720" rIns="91440" bIns="45720" rtlCol="0" anchor="ctr">
            <a:normAutofit/>
          </a:bodyPr>
          <a:lstStyle/>
          <a:p>
            <a:r>
              <a:rPr lang="en-CA" sz="6600" b="1" dirty="0" smtClean="0"/>
              <a:t>Online </a:t>
            </a:r>
            <a:r>
              <a:rPr lang="en-CA" sz="6600" b="1" dirty="0"/>
              <a:t>Analytical Processing</a:t>
            </a:r>
            <a:r>
              <a:rPr lang="en-CA" sz="6600" dirty="0"/>
              <a:t> (OLAP</a:t>
            </a:r>
            <a:r>
              <a:rPr lang="en-CA" sz="6600" dirty="0" smtClean="0"/>
              <a:t>)</a:t>
            </a:r>
            <a:endParaRPr lang="uk-UA" sz="6600" dirty="0"/>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3232220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896299"/>
          </a:xfrm>
        </p:spPr>
        <p:txBody>
          <a:bodyPr vert="horz" lIns="91440" tIns="45720" rIns="91440" bIns="45720" rtlCol="0" anchor="ctr">
            <a:normAutofit/>
          </a:bodyPr>
          <a:lstStyle/>
          <a:p>
            <a:pPr algn="ctr"/>
            <a:r>
              <a:rPr lang="uk-UA" sz="4400" b="1" dirty="0"/>
              <a:t>Нарізання кубиками (</a:t>
            </a:r>
            <a:r>
              <a:rPr lang="en-CA" sz="4400" b="1" dirty="0"/>
              <a:t>Dicing</a:t>
            </a:r>
            <a:r>
              <a:rPr lang="uk-UA" sz="4400" b="1" dirty="0"/>
              <a:t>)</a:t>
            </a:r>
            <a:endParaRPr lang="uk-UA" sz="4400" b="1" dirty="0"/>
          </a:p>
        </p:txBody>
      </p:sp>
      <p:sp>
        <p:nvSpPr>
          <p:cNvPr id="3" name="Объект 2"/>
          <p:cNvSpPr>
            <a:spLocks noGrp="1"/>
          </p:cNvSpPr>
          <p:nvPr>
            <p:ph sz="half" idx="1"/>
          </p:nvPr>
        </p:nvSpPr>
        <p:spPr/>
        <p:txBody>
          <a:bodyPr vert="horz" lIns="91440" tIns="45720" rIns="91440" bIns="45720" rtlCol="0">
            <a:normAutofit/>
          </a:bodyPr>
          <a:lstStyle/>
          <a:p>
            <a:pPr marL="0" indent="457200">
              <a:lnSpc>
                <a:spcPct val="100000"/>
              </a:lnSpc>
              <a:spcBef>
                <a:spcPts val="600"/>
              </a:spcBef>
              <a:buNone/>
            </a:pPr>
            <a:r>
              <a:rPr lang="uk-UA" b="1" u="sng" dirty="0"/>
              <a:t>Нарізання </a:t>
            </a:r>
            <a:r>
              <a:rPr lang="uk-UA" b="1" u="sng" dirty="0" smtClean="0"/>
              <a:t>кубиками (</a:t>
            </a:r>
            <a:r>
              <a:rPr lang="en-CA" b="1" u="sng" dirty="0"/>
              <a:t>Dicing</a:t>
            </a:r>
            <a:r>
              <a:rPr lang="uk-UA" b="1" u="sng" dirty="0" smtClean="0"/>
              <a:t>): </a:t>
            </a:r>
            <a:r>
              <a:rPr lang="uk-UA" dirty="0"/>
              <a:t>ця операція виконує багатовимірне </a:t>
            </a:r>
            <a:r>
              <a:rPr lang="uk-UA" dirty="0" smtClean="0"/>
              <a:t>нарізання (</a:t>
            </a:r>
            <a:r>
              <a:rPr lang="en-US" dirty="0" smtClean="0"/>
              <a:t>slicing</a:t>
            </a:r>
            <a:r>
              <a:rPr lang="uk-UA" dirty="0" smtClean="0"/>
              <a:t>), </a:t>
            </a:r>
            <a:r>
              <a:rPr lang="uk-UA" dirty="0"/>
              <a:t>яке не тільки вирізає лише один вимір, але також може переходити до іншого виміру та вирізати певний його діапазон</a:t>
            </a:r>
            <a:r>
              <a:rPr lang="uk-UA" dirty="0" smtClean="0"/>
              <a:t>.</a:t>
            </a:r>
            <a:endParaRPr lang="en-US" dirty="0" smtClean="0"/>
          </a:p>
          <a:p>
            <a:pPr marL="0" indent="457200">
              <a:lnSpc>
                <a:spcPct val="100000"/>
              </a:lnSpc>
              <a:spcBef>
                <a:spcPts val="600"/>
              </a:spcBef>
              <a:buNone/>
            </a:pPr>
            <a:r>
              <a:rPr lang="uk-UA" dirty="0" smtClean="0"/>
              <a:t>В </a:t>
            </a:r>
            <a:r>
              <a:rPr lang="uk-UA" dirty="0"/>
              <a:t>результаті він виглядає більше як </a:t>
            </a:r>
            <a:r>
              <a:rPr lang="uk-UA" dirty="0" err="1"/>
              <a:t>підкуб</a:t>
            </a:r>
            <a:r>
              <a:rPr lang="uk-UA" dirty="0"/>
              <a:t> із цілого куба (як показано на малюнку). </a:t>
            </a:r>
            <a:r>
              <a:rPr lang="uk-UA" dirty="0"/>
              <a:t>Наприклад, користувач хоче побачити </a:t>
            </a:r>
            <a:r>
              <a:rPr lang="uk-UA" dirty="0" smtClean="0"/>
              <a:t>клієнтів та їх покупки за перший квартал</a:t>
            </a:r>
            <a:r>
              <a:rPr lang="en-CA" dirty="0" smtClean="0"/>
              <a:t>.</a:t>
            </a:r>
            <a:endParaRPr lang="uk-UA" dirty="0"/>
          </a:p>
        </p:txBody>
      </p:sp>
      <p:pic>
        <p:nvPicPr>
          <p:cNvPr id="5" name="Объект 4"/>
          <p:cNvPicPr>
            <a:picLocks noGrp="1" noChangeAspect="1"/>
          </p:cNvPicPr>
          <p:nvPr>
            <p:ph sz="half" idx="2"/>
          </p:nvPr>
        </p:nvPicPr>
        <p:blipFill>
          <a:blip r:embed="rId2"/>
          <a:stretch>
            <a:fillRect/>
          </a:stretch>
        </p:blipFill>
        <p:spPr>
          <a:xfrm>
            <a:off x="6576964" y="2012139"/>
            <a:ext cx="4839435" cy="3698195"/>
          </a:xfrm>
          <a:prstGeom prst="rect">
            <a:avLst/>
          </a:prstGeom>
        </p:spPr>
      </p:pic>
    </p:spTree>
    <p:extLst>
      <p:ext uri="{BB962C8B-B14F-4D97-AF65-F5344CB8AC3E}">
        <p14:creationId xmlns:p14="http://schemas.microsoft.com/office/powerpoint/2010/main" val="381926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036258"/>
          </a:xfrm>
        </p:spPr>
        <p:txBody>
          <a:bodyPr vert="horz" lIns="91440" tIns="45720" rIns="91440" bIns="45720" rtlCol="0" anchor="ctr">
            <a:normAutofit/>
          </a:bodyPr>
          <a:lstStyle/>
          <a:p>
            <a:pPr algn="ctr"/>
            <a:r>
              <a:rPr lang="uk-UA" sz="4400" b="1" dirty="0"/>
              <a:t>Поворот (</a:t>
            </a:r>
            <a:r>
              <a:rPr lang="en-US" sz="4400" b="1" dirty="0"/>
              <a:t>Pivot</a:t>
            </a:r>
            <a:r>
              <a:rPr lang="uk-UA" sz="4400" b="1" dirty="0"/>
              <a:t>):</a:t>
            </a:r>
          </a:p>
        </p:txBody>
      </p:sp>
      <p:sp>
        <p:nvSpPr>
          <p:cNvPr id="3" name="Объект 2"/>
          <p:cNvSpPr>
            <a:spLocks noGrp="1"/>
          </p:cNvSpPr>
          <p:nvPr>
            <p:ph sz="half" idx="1"/>
          </p:nvPr>
        </p:nvSpPr>
        <p:spPr/>
        <p:txBody>
          <a:bodyPr vert="horz" lIns="91440" tIns="45720" rIns="91440" bIns="45720" rtlCol="0">
            <a:normAutofit/>
          </a:bodyPr>
          <a:lstStyle/>
          <a:p>
            <a:pPr marL="0" indent="457200">
              <a:lnSpc>
                <a:spcPct val="100000"/>
              </a:lnSpc>
              <a:spcBef>
                <a:spcPts val="600"/>
              </a:spcBef>
              <a:buNone/>
            </a:pPr>
            <a:r>
              <a:rPr lang="uk-UA" b="1" u="sng" dirty="0"/>
              <a:t>Поворот (</a:t>
            </a:r>
            <a:r>
              <a:rPr lang="en-US" b="1" u="sng" dirty="0"/>
              <a:t>Pivot</a:t>
            </a:r>
            <a:r>
              <a:rPr lang="uk-UA" b="1" u="sng" dirty="0"/>
              <a:t>):</a:t>
            </a:r>
            <a:r>
              <a:rPr lang="uk-UA" dirty="0"/>
              <a:t> ця операція дуже важлива з точки </a:t>
            </a:r>
            <a:r>
              <a:rPr lang="uk-UA" dirty="0" smtClean="0"/>
              <a:t>зору</a:t>
            </a:r>
            <a:r>
              <a:rPr lang="en-US" dirty="0" smtClean="0"/>
              <a:t> </a:t>
            </a:r>
            <a:r>
              <a:rPr lang="uk-UA" dirty="0" smtClean="0"/>
              <a:t>огляду даних. Вона </a:t>
            </a:r>
            <a:r>
              <a:rPr lang="uk-UA" dirty="0"/>
              <a:t>в основному перетворює </a:t>
            </a:r>
            <a:r>
              <a:rPr lang="uk-UA" dirty="0" smtClean="0"/>
              <a:t>(просторово) куб </a:t>
            </a:r>
            <a:r>
              <a:rPr lang="uk-UA" dirty="0"/>
              <a:t>даних </a:t>
            </a:r>
            <a:r>
              <a:rPr lang="uk-UA" dirty="0" smtClean="0"/>
              <a:t>під час перегляду</a:t>
            </a:r>
            <a:r>
              <a:rPr lang="uk-UA" dirty="0"/>
              <a:t>. Це не змінює дані в кубі даних. </a:t>
            </a:r>
            <a:endParaRPr lang="en-US" dirty="0" smtClean="0"/>
          </a:p>
          <a:p>
            <a:pPr marL="0" indent="457200">
              <a:lnSpc>
                <a:spcPct val="100000"/>
              </a:lnSpc>
              <a:spcBef>
                <a:spcPts val="600"/>
              </a:spcBef>
              <a:buNone/>
            </a:pPr>
            <a:r>
              <a:rPr lang="uk-UA" dirty="0" smtClean="0"/>
              <a:t>Наприклад</a:t>
            </a:r>
            <a:r>
              <a:rPr lang="uk-UA" dirty="0"/>
              <a:t>, якщо користувач порівнює рік із галуззю, використовуючи операцію зведення, користувач може змінити точку огляду та тепер порівняти галузь із типом елемента.</a:t>
            </a:r>
          </a:p>
        </p:txBody>
      </p:sp>
      <p:pic>
        <p:nvPicPr>
          <p:cNvPr id="5" name="Объект 4"/>
          <p:cNvPicPr>
            <a:picLocks noGrp="1" noChangeAspect="1"/>
          </p:cNvPicPr>
          <p:nvPr>
            <p:ph sz="half" idx="2"/>
          </p:nvPr>
        </p:nvPicPr>
        <p:blipFill>
          <a:blip r:embed="rId2"/>
          <a:stretch>
            <a:fillRect/>
          </a:stretch>
        </p:blipFill>
        <p:spPr>
          <a:xfrm>
            <a:off x="6196337" y="2383921"/>
            <a:ext cx="5368700" cy="2925197"/>
          </a:xfrm>
          <a:prstGeom prst="rect">
            <a:avLst/>
          </a:prstGeom>
        </p:spPr>
      </p:pic>
    </p:spTree>
    <p:extLst>
      <p:ext uri="{BB962C8B-B14F-4D97-AF65-F5344CB8AC3E}">
        <p14:creationId xmlns:p14="http://schemas.microsoft.com/office/powerpoint/2010/main" val="815892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a:bodyPr>
          <a:lstStyle/>
          <a:p>
            <a:r>
              <a:rPr lang="uk-UA" sz="6600" dirty="0"/>
              <a:t>Сервери </a:t>
            </a:r>
            <a:r>
              <a:rPr lang="en-CA" sz="6600" dirty="0"/>
              <a:t>OLAP</a:t>
            </a:r>
            <a:endParaRPr lang="uk-UA" sz="6600" dirty="0"/>
          </a:p>
        </p:txBody>
      </p:sp>
      <p:sp>
        <p:nvSpPr>
          <p:cNvPr id="5" name="Текст 4"/>
          <p:cNvSpPr>
            <a:spLocks noGrp="1"/>
          </p:cNvSpPr>
          <p:nvPr>
            <p:ph type="body" idx="1"/>
          </p:nvPr>
        </p:nvSpPr>
        <p:spPr/>
        <p:txBody>
          <a:bodyPr/>
          <a:lstStyle/>
          <a:p>
            <a:endParaRPr lang="uk-UA"/>
          </a:p>
        </p:txBody>
      </p:sp>
    </p:spTree>
    <p:extLst>
      <p:ext uri="{BB962C8B-B14F-4D97-AF65-F5344CB8AC3E}">
        <p14:creationId xmlns:p14="http://schemas.microsoft.com/office/powerpoint/2010/main" val="197534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400" b="1" dirty="0"/>
              <a:t>Relational OLAP (ROLAP)</a:t>
            </a:r>
            <a:endParaRPr lang="uk-UA" sz="4400" b="1" dirty="0"/>
          </a:p>
        </p:txBody>
      </p:sp>
      <p:sp>
        <p:nvSpPr>
          <p:cNvPr id="4" name="Объект 3"/>
          <p:cNvSpPr>
            <a:spLocks noGrp="1"/>
          </p:cNvSpPr>
          <p:nvPr>
            <p:ph sz="half" idx="1"/>
          </p:nvPr>
        </p:nvSpPr>
        <p:spPr/>
        <p:txBody>
          <a:bodyPr>
            <a:normAutofit fontScale="92500" lnSpcReduction="20000"/>
          </a:bodyPr>
          <a:lstStyle/>
          <a:p>
            <a:pPr marL="0" indent="457200">
              <a:lnSpc>
                <a:spcPct val="110000"/>
              </a:lnSpc>
              <a:spcBef>
                <a:spcPts val="600"/>
              </a:spcBef>
              <a:buNone/>
            </a:pPr>
            <a:r>
              <a:rPr lang="uk-UA" dirty="0"/>
              <a:t>Реляційна </a:t>
            </a:r>
            <a:r>
              <a:rPr lang="uk-UA" dirty="0" smtClean="0"/>
              <a:t>онлайн </a:t>
            </a:r>
            <a:r>
              <a:rPr lang="uk-UA" dirty="0"/>
              <a:t>аналітична обробка (</a:t>
            </a:r>
            <a:r>
              <a:rPr lang="en-CA" dirty="0"/>
              <a:t>ROLAP) </a:t>
            </a:r>
            <a:r>
              <a:rPr lang="uk-UA" dirty="0"/>
              <a:t>в основному використовується для даних, що зберігаються в реляційній базі даних, де як базові дані, так і таблиці вимірювань зберігаються як реляційні таблиці. </a:t>
            </a:r>
            <a:endParaRPr lang="uk-UA" dirty="0" smtClean="0"/>
          </a:p>
          <a:p>
            <a:pPr marL="0" indent="457200">
              <a:lnSpc>
                <a:spcPct val="110000"/>
              </a:lnSpc>
              <a:spcBef>
                <a:spcPts val="600"/>
              </a:spcBef>
              <a:buNone/>
            </a:pPr>
            <a:r>
              <a:rPr lang="uk-UA" dirty="0" smtClean="0"/>
              <a:t>Сервери </a:t>
            </a:r>
            <a:r>
              <a:rPr lang="en-CA" dirty="0"/>
              <a:t>ROLAP </a:t>
            </a:r>
            <a:r>
              <a:rPr lang="uk-UA" dirty="0"/>
              <a:t>використовуються для подолання розриву між реляційним внутрішнім сервером і зовнішніми інструментами клієнта. Сервери </a:t>
            </a:r>
            <a:r>
              <a:rPr lang="en-CA" dirty="0"/>
              <a:t>ROLAP </a:t>
            </a:r>
            <a:r>
              <a:rPr lang="uk-UA" dirty="0"/>
              <a:t>зберігають і керують даними сховищ за допомогою </a:t>
            </a:r>
            <a:r>
              <a:rPr lang="en-CA" dirty="0"/>
              <a:t>RDBMS, </a:t>
            </a:r>
            <a:r>
              <a:rPr lang="uk-UA" dirty="0"/>
              <a:t>а проміжне програмне забезпечення </a:t>
            </a:r>
            <a:r>
              <a:rPr lang="en-CA" dirty="0"/>
              <a:t>OLAP </a:t>
            </a:r>
            <a:r>
              <a:rPr lang="uk-UA" dirty="0"/>
              <a:t>заповнює прогалини.</a:t>
            </a:r>
          </a:p>
        </p:txBody>
      </p:sp>
      <p:pic>
        <p:nvPicPr>
          <p:cNvPr id="6" name="Объект 5"/>
          <p:cNvPicPr>
            <a:picLocks noGrp="1" noChangeAspect="1"/>
          </p:cNvPicPr>
          <p:nvPr>
            <p:ph sz="half" idx="2"/>
          </p:nvPr>
        </p:nvPicPr>
        <p:blipFill>
          <a:blip r:embed="rId2"/>
          <a:stretch>
            <a:fillRect/>
          </a:stretch>
        </p:blipFill>
        <p:spPr>
          <a:xfrm>
            <a:off x="6177675" y="2093976"/>
            <a:ext cx="5170127" cy="2394048"/>
          </a:xfrm>
          <a:prstGeom prst="rect">
            <a:avLst/>
          </a:prstGeom>
        </p:spPr>
      </p:pic>
      <p:sp>
        <p:nvSpPr>
          <p:cNvPr id="7" name="Прямоугольник 6"/>
          <p:cNvSpPr/>
          <p:nvPr/>
        </p:nvSpPr>
        <p:spPr>
          <a:xfrm>
            <a:off x="6177675" y="4673377"/>
            <a:ext cx="5336301" cy="1600438"/>
          </a:xfrm>
          <a:prstGeom prst="rect">
            <a:avLst/>
          </a:prstGeom>
        </p:spPr>
        <p:txBody>
          <a:bodyPr vert="horz" lIns="91440" tIns="45720" rIns="91440" bIns="45720" rtlCol="0">
            <a:normAutofit/>
          </a:bodyPr>
          <a:lstStyle/>
          <a:p>
            <a:pPr indent="457200" defTabSz="914400">
              <a:lnSpc>
                <a:spcPct val="110000"/>
              </a:lnSpc>
              <a:spcBef>
                <a:spcPts val="600"/>
              </a:spcBef>
              <a:buClr>
                <a:schemeClr val="accent1">
                  <a:lumMod val="75000"/>
                </a:schemeClr>
              </a:buClr>
              <a:buSzPct val="85000"/>
              <a:buFont typeface="Wingdings" pitchFamily="2" charset="2"/>
              <a:buNone/>
            </a:pPr>
            <a:r>
              <a:rPr lang="uk-UA" sz="2000" u="sng" dirty="0"/>
              <a:t>Обмеження</a:t>
            </a:r>
            <a:r>
              <a:rPr lang="uk-UA" sz="2000" dirty="0"/>
              <a:t>:</a:t>
            </a:r>
          </a:p>
          <a:p>
            <a:pPr marL="342900" indent="-342900" defTabSz="914400">
              <a:lnSpc>
                <a:spcPct val="110000"/>
              </a:lnSpc>
              <a:spcBef>
                <a:spcPts val="600"/>
              </a:spcBef>
              <a:buClr>
                <a:schemeClr val="accent1">
                  <a:lumMod val="75000"/>
                </a:schemeClr>
              </a:buClr>
              <a:buSzPct val="85000"/>
              <a:buFont typeface="Arial" panose="020B0604020202020204" pitchFamily="34" charset="0"/>
              <a:buChar char="•"/>
            </a:pPr>
            <a:r>
              <a:rPr lang="uk-UA" sz="2000" dirty="0"/>
              <a:t>Функціональність SQL обмежена.</a:t>
            </a:r>
          </a:p>
          <a:p>
            <a:pPr marL="342900" indent="-342900" defTabSz="914400">
              <a:lnSpc>
                <a:spcPct val="110000"/>
              </a:lnSpc>
              <a:spcBef>
                <a:spcPts val="600"/>
              </a:spcBef>
              <a:buClr>
                <a:schemeClr val="accent1">
                  <a:lumMod val="75000"/>
                </a:schemeClr>
              </a:buClr>
              <a:buSzPct val="85000"/>
              <a:buFont typeface="Arial" panose="020B0604020202020204" pitchFamily="34" charset="0"/>
              <a:buChar char="•"/>
            </a:pPr>
            <a:r>
              <a:rPr lang="uk-UA" sz="2000" dirty="0"/>
              <a:t>Важко підтримувати зведені таблиці в актуальному стані.</a:t>
            </a:r>
          </a:p>
        </p:txBody>
      </p:sp>
    </p:spTree>
    <p:extLst>
      <p:ext uri="{BB962C8B-B14F-4D97-AF65-F5344CB8AC3E}">
        <p14:creationId xmlns:p14="http://schemas.microsoft.com/office/powerpoint/2010/main" val="2280045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0"/>
            <a:ext cx="10058400" cy="1609344"/>
          </a:xfrm>
        </p:spPr>
        <p:txBody>
          <a:bodyPr vert="horz" lIns="91440" tIns="45720" rIns="91440" bIns="45720" rtlCol="0" anchor="ctr">
            <a:normAutofit/>
          </a:bodyPr>
          <a:lstStyle/>
          <a:p>
            <a:pPr algn="ctr"/>
            <a:r>
              <a:rPr lang="en-CA" sz="4400" b="1" dirty="0"/>
              <a:t>Multidimensional OLAP (MOLAP)</a:t>
            </a:r>
            <a:endParaRPr lang="uk-UA" sz="4400" b="1" dirty="0"/>
          </a:p>
        </p:txBody>
      </p:sp>
      <p:sp>
        <p:nvSpPr>
          <p:cNvPr id="3" name="Объект 2"/>
          <p:cNvSpPr>
            <a:spLocks noGrp="1"/>
          </p:cNvSpPr>
          <p:nvPr>
            <p:ph sz="half" idx="1"/>
          </p:nvPr>
        </p:nvSpPr>
        <p:spPr>
          <a:xfrm>
            <a:off x="251927" y="1492897"/>
            <a:ext cx="5572801" cy="5010539"/>
          </a:xfrm>
        </p:spPr>
        <p:txBody>
          <a:bodyPr vert="horz" lIns="91440" tIns="45720" rIns="91440" bIns="45720" rtlCol="0">
            <a:noAutofit/>
          </a:bodyPr>
          <a:lstStyle/>
          <a:p>
            <a:pPr marL="0" indent="457200">
              <a:lnSpc>
                <a:spcPct val="110000"/>
              </a:lnSpc>
              <a:spcBef>
                <a:spcPts val="600"/>
              </a:spcBef>
              <a:buNone/>
            </a:pPr>
            <a:r>
              <a:rPr lang="uk-UA" sz="1600" dirty="0"/>
              <a:t>Багатовимірна </a:t>
            </a:r>
            <a:r>
              <a:rPr lang="uk-UA" sz="1600" dirty="0" err="1"/>
              <a:t>онлайнова</a:t>
            </a:r>
            <a:r>
              <a:rPr lang="uk-UA" sz="1600" dirty="0"/>
              <a:t> аналітична обробка (</a:t>
            </a:r>
            <a:r>
              <a:rPr lang="en-CA" sz="1600" dirty="0"/>
              <a:t>MOLAP) </a:t>
            </a:r>
            <a:r>
              <a:rPr lang="uk-UA" sz="1600" dirty="0"/>
              <a:t>підтримує багатовимірні представлення даних за допомогою механізмів багатовимірного зберігання на основі масивів. </a:t>
            </a:r>
            <a:r>
              <a:rPr lang="uk-UA" sz="1600" dirty="0"/>
              <a:t>Використання сховища в багатовимірних сховищах даних може бути </a:t>
            </a:r>
            <a:r>
              <a:rPr lang="uk-UA" sz="1600" dirty="0" smtClean="0"/>
              <a:t>неінтенсивним, </a:t>
            </a:r>
            <a:r>
              <a:rPr lang="uk-UA" sz="1600" dirty="0"/>
              <a:t>якщо набір даних розріджений</a:t>
            </a:r>
            <a:r>
              <a:rPr lang="uk-UA" sz="1600" dirty="0" smtClean="0"/>
              <a:t>.</a:t>
            </a:r>
          </a:p>
          <a:p>
            <a:pPr marL="0" indent="457200">
              <a:lnSpc>
                <a:spcPct val="110000"/>
              </a:lnSpc>
              <a:spcBef>
                <a:spcPts val="600"/>
              </a:spcBef>
              <a:buNone/>
            </a:pPr>
            <a:r>
              <a:rPr lang="en-CA" sz="1600" dirty="0" smtClean="0"/>
              <a:t>MOLAP </a:t>
            </a:r>
            <a:r>
              <a:rPr lang="uk-UA" sz="1600" dirty="0"/>
              <a:t>зберігає дані на дисках у формі спеціалізованої структури багатовимірного масиву. </a:t>
            </a:r>
            <a:r>
              <a:rPr lang="uk-UA" sz="1600" dirty="0" smtClean="0"/>
              <a:t>Метод використовується </a:t>
            </a:r>
            <a:r>
              <a:rPr lang="uk-UA" sz="1600" dirty="0"/>
              <a:t>для </a:t>
            </a:r>
            <a:r>
              <a:rPr lang="en-CA" sz="1600" dirty="0"/>
              <a:t>OLAP, </a:t>
            </a:r>
            <a:r>
              <a:rPr lang="uk-UA" sz="1600" dirty="0" smtClean="0"/>
              <a:t>базується </a:t>
            </a:r>
            <a:r>
              <a:rPr lang="uk-UA" sz="1600" dirty="0"/>
              <a:t>на можливості довільного доступу до масивів. </a:t>
            </a:r>
            <a:endParaRPr lang="uk-UA" sz="1600" dirty="0" smtClean="0"/>
          </a:p>
          <a:p>
            <a:pPr marL="0" indent="457200">
              <a:lnSpc>
                <a:spcPct val="110000"/>
              </a:lnSpc>
              <a:spcBef>
                <a:spcPts val="600"/>
              </a:spcBef>
              <a:buNone/>
            </a:pPr>
            <a:r>
              <a:rPr lang="uk-UA" sz="1600" dirty="0" smtClean="0"/>
              <a:t>Екземпляри </a:t>
            </a:r>
            <a:r>
              <a:rPr lang="uk-UA" sz="1600" dirty="0"/>
              <a:t>розмірності визначають елементи масиву, а дані або виміряні значення, пов’язані з кожною клітинкою, зазвичай зберігаються у відповідному елементі масиву. </a:t>
            </a:r>
            <a:endParaRPr lang="uk-UA" sz="1600" dirty="0" smtClean="0"/>
          </a:p>
          <a:p>
            <a:pPr marL="0" indent="457200">
              <a:lnSpc>
                <a:spcPct val="110000"/>
              </a:lnSpc>
              <a:spcBef>
                <a:spcPts val="600"/>
              </a:spcBef>
              <a:buNone/>
            </a:pPr>
            <a:r>
              <a:rPr lang="uk-UA" sz="1600" dirty="0" smtClean="0"/>
              <a:t>Багатовимірний </a:t>
            </a:r>
            <a:r>
              <a:rPr lang="uk-UA" sz="1600" dirty="0"/>
              <a:t>масив зазвичай зберігається в </a:t>
            </a:r>
            <a:r>
              <a:rPr lang="en-CA" sz="1600" dirty="0"/>
              <a:t>MOLAP </a:t>
            </a:r>
            <a:r>
              <a:rPr lang="uk-UA" sz="1600" dirty="0"/>
              <a:t>у лінійному розподілі на основі вкладеного обходу осей у певному попередньо визначеному порядку.</a:t>
            </a:r>
          </a:p>
        </p:txBody>
      </p:sp>
      <p:pic>
        <p:nvPicPr>
          <p:cNvPr id="5" name="Объект 4"/>
          <p:cNvPicPr>
            <a:picLocks noGrp="1" noChangeAspect="1"/>
          </p:cNvPicPr>
          <p:nvPr>
            <p:ph sz="half" idx="2"/>
          </p:nvPr>
        </p:nvPicPr>
        <p:blipFill>
          <a:blip r:embed="rId2"/>
          <a:stretch>
            <a:fillRect/>
          </a:stretch>
        </p:blipFill>
        <p:spPr>
          <a:xfrm>
            <a:off x="5907088" y="1609344"/>
            <a:ext cx="6089230" cy="2402819"/>
          </a:xfrm>
          <a:prstGeom prst="rect">
            <a:avLst/>
          </a:prstGeom>
        </p:spPr>
      </p:pic>
      <p:sp>
        <p:nvSpPr>
          <p:cNvPr id="6" name="Прямоугольник 5"/>
          <p:cNvSpPr/>
          <p:nvPr/>
        </p:nvSpPr>
        <p:spPr>
          <a:xfrm>
            <a:off x="6192416" y="4421178"/>
            <a:ext cx="5470849" cy="1871282"/>
          </a:xfrm>
          <a:prstGeom prst="rect">
            <a:avLst/>
          </a:prstGeom>
        </p:spPr>
        <p:txBody>
          <a:bodyPr vert="horz" lIns="91440" tIns="45720" rIns="91440" bIns="45720" rtlCol="0">
            <a:noAutofit/>
          </a:bodyPr>
          <a:lstStyle/>
          <a:p>
            <a:pPr indent="457200" defTabSz="914400">
              <a:lnSpc>
                <a:spcPct val="110000"/>
              </a:lnSpc>
              <a:spcBef>
                <a:spcPts val="600"/>
              </a:spcBef>
              <a:buClr>
                <a:schemeClr val="accent1">
                  <a:lumMod val="75000"/>
                </a:schemeClr>
              </a:buClr>
              <a:buSzPct val="85000"/>
              <a:buFont typeface="Wingdings" pitchFamily="2" charset="2"/>
              <a:buNone/>
            </a:pPr>
            <a:r>
              <a:rPr lang="uk-UA" sz="1600" u="sng" dirty="0"/>
              <a:t>Обмеження</a:t>
            </a:r>
            <a:r>
              <a:rPr lang="uk-UA" sz="1600" dirty="0"/>
              <a:t>:</a:t>
            </a:r>
          </a:p>
          <a:p>
            <a:pPr marL="285750" indent="-285750" defTabSz="914400">
              <a:lnSpc>
                <a:spcPct val="110000"/>
              </a:lnSpc>
              <a:spcBef>
                <a:spcPts val="600"/>
              </a:spcBef>
              <a:buClr>
                <a:schemeClr val="accent1">
                  <a:lumMod val="75000"/>
                </a:schemeClr>
              </a:buClr>
              <a:buSzPct val="85000"/>
              <a:buFont typeface="Arial" panose="020B0604020202020204" pitchFamily="34" charset="0"/>
              <a:buChar char="•"/>
            </a:pPr>
            <a:r>
              <a:rPr lang="uk-UA" sz="1600" dirty="0"/>
              <a:t>Важко змінити розміри без повторного агрегування.</a:t>
            </a:r>
          </a:p>
          <a:p>
            <a:pPr marL="285750" indent="-285750" defTabSz="914400">
              <a:lnSpc>
                <a:spcPct val="110000"/>
              </a:lnSpc>
              <a:spcBef>
                <a:spcPts val="600"/>
              </a:spcBef>
              <a:buClr>
                <a:schemeClr val="accent1">
                  <a:lumMod val="75000"/>
                </a:schemeClr>
              </a:buClr>
              <a:buSzPct val="85000"/>
              <a:buFont typeface="Arial" panose="020B0604020202020204" pitchFamily="34" charset="0"/>
              <a:buChar char="•"/>
            </a:pPr>
            <a:r>
              <a:rPr lang="uk-UA" sz="1600" dirty="0"/>
              <a:t>Оскільки всі обчислення виконуються під час створення куба, великий обсяг даних не може зберігатися в самому кубі.</a:t>
            </a:r>
          </a:p>
        </p:txBody>
      </p:sp>
    </p:spTree>
    <p:extLst>
      <p:ext uri="{BB962C8B-B14F-4D97-AF65-F5344CB8AC3E}">
        <p14:creationId xmlns:p14="http://schemas.microsoft.com/office/powerpoint/2010/main" val="300883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167392"/>
            <a:ext cx="10058400" cy="989605"/>
          </a:xfrm>
        </p:spPr>
        <p:txBody>
          <a:bodyPr vert="horz" lIns="91440" tIns="45720" rIns="91440" bIns="45720" rtlCol="0" anchor="ctr">
            <a:normAutofit/>
          </a:bodyPr>
          <a:lstStyle/>
          <a:p>
            <a:pPr algn="ctr"/>
            <a:r>
              <a:rPr lang="en-CA" sz="4400" b="1" dirty="0"/>
              <a:t>Hybrid OLAP (HOLAP)</a:t>
            </a:r>
            <a:endParaRPr lang="uk-UA" sz="4400" b="1" dirty="0"/>
          </a:p>
        </p:txBody>
      </p:sp>
      <p:sp>
        <p:nvSpPr>
          <p:cNvPr id="3" name="Объект 2"/>
          <p:cNvSpPr>
            <a:spLocks noGrp="1"/>
          </p:cNvSpPr>
          <p:nvPr>
            <p:ph sz="half" idx="1"/>
          </p:nvPr>
        </p:nvSpPr>
        <p:spPr>
          <a:xfrm>
            <a:off x="317241" y="1660485"/>
            <a:ext cx="5460834" cy="4922262"/>
          </a:xfrm>
        </p:spPr>
        <p:txBody>
          <a:bodyPr vert="horz" lIns="91440" tIns="45720" rIns="91440" bIns="45720" rtlCol="0">
            <a:noAutofit/>
          </a:bodyPr>
          <a:lstStyle/>
          <a:p>
            <a:pPr marL="0" indent="457200">
              <a:lnSpc>
                <a:spcPct val="110000"/>
              </a:lnSpc>
              <a:spcBef>
                <a:spcPts val="600"/>
              </a:spcBef>
              <a:buNone/>
            </a:pPr>
            <a:r>
              <a:rPr lang="en-CA" sz="1800" dirty="0"/>
              <a:t>ROLAP </a:t>
            </a:r>
            <a:r>
              <a:rPr lang="uk-UA" sz="1800" dirty="0"/>
              <a:t>і </a:t>
            </a:r>
            <a:r>
              <a:rPr lang="en-CA" sz="1800" dirty="0"/>
              <a:t>MOLAP </a:t>
            </a:r>
            <a:r>
              <a:rPr lang="uk-UA" sz="1800" dirty="0"/>
              <a:t>об’єднані в гібридну он-лайн аналітичну обробку (</a:t>
            </a:r>
            <a:r>
              <a:rPr lang="en-CA" sz="1800" dirty="0"/>
              <a:t>HOLAP). HOLAP </a:t>
            </a:r>
            <a:r>
              <a:rPr lang="uk-UA" sz="1800" dirty="0"/>
              <a:t>пропонує більшу масштабованість, ніж </a:t>
            </a:r>
            <a:r>
              <a:rPr lang="en-CA" sz="1800" dirty="0"/>
              <a:t>ROLAP, </a:t>
            </a:r>
            <a:r>
              <a:rPr lang="uk-UA" sz="1800" dirty="0"/>
              <a:t>і швидші обчислення, ніж </a:t>
            </a:r>
            <a:r>
              <a:rPr lang="en-CA" sz="1800" dirty="0"/>
              <a:t>MOLAP. HOLAP </a:t>
            </a:r>
            <a:r>
              <a:rPr lang="uk-UA" sz="1800" dirty="0"/>
              <a:t>є гібридом </a:t>
            </a:r>
            <a:r>
              <a:rPr lang="en-CA" sz="1800" dirty="0"/>
              <a:t>ROLAP </a:t>
            </a:r>
            <a:r>
              <a:rPr lang="uk-UA" sz="1800" dirty="0"/>
              <a:t>і </a:t>
            </a:r>
            <a:r>
              <a:rPr lang="en-CA" sz="1800" dirty="0"/>
              <a:t>MOLAP. </a:t>
            </a:r>
            <a:endParaRPr lang="uk-UA" sz="1800" dirty="0" smtClean="0"/>
          </a:p>
          <a:p>
            <a:pPr marL="0" indent="457200">
              <a:lnSpc>
                <a:spcPct val="110000"/>
              </a:lnSpc>
              <a:spcBef>
                <a:spcPts val="600"/>
              </a:spcBef>
              <a:buNone/>
            </a:pPr>
            <a:r>
              <a:rPr lang="uk-UA" sz="1800" dirty="0" smtClean="0"/>
              <a:t>Сервери </a:t>
            </a:r>
            <a:r>
              <a:rPr lang="en-CA" sz="1800" dirty="0"/>
              <a:t>HOLAP </a:t>
            </a:r>
            <a:r>
              <a:rPr lang="uk-UA" sz="1800" dirty="0"/>
              <a:t>здатні зберігати великі обсяги детальних даних. З одного боку, </a:t>
            </a:r>
            <a:r>
              <a:rPr lang="en-CA" sz="1800" dirty="0"/>
              <a:t>HOLAP </a:t>
            </a:r>
            <a:r>
              <a:rPr lang="uk-UA" sz="1800" dirty="0"/>
              <a:t>виграє від більшої масштабованості </a:t>
            </a:r>
            <a:r>
              <a:rPr lang="en-CA" sz="1800" dirty="0"/>
              <a:t>ROLAP. HOLAP, </a:t>
            </a:r>
            <a:r>
              <a:rPr lang="uk-UA" sz="1800" dirty="0"/>
              <a:t>з іншого боку, використовує технологію куба для швидшої роботи та інформації у вигляді підсумків. </a:t>
            </a:r>
            <a:endParaRPr lang="uk-UA" sz="1800" dirty="0" smtClean="0"/>
          </a:p>
          <a:p>
            <a:pPr marL="0" indent="457200">
              <a:lnSpc>
                <a:spcPct val="110000"/>
              </a:lnSpc>
              <a:spcBef>
                <a:spcPts val="600"/>
              </a:spcBef>
              <a:buNone/>
            </a:pPr>
            <a:r>
              <a:rPr lang="uk-UA" sz="1800" dirty="0" smtClean="0"/>
              <a:t>Оскільки </a:t>
            </a:r>
            <a:r>
              <a:rPr lang="uk-UA" sz="1800" dirty="0"/>
              <a:t>детальні дані зберігаються в реляційній базі даних, куби менші за </a:t>
            </a:r>
            <a:r>
              <a:rPr lang="en-CA" sz="1800" dirty="0"/>
              <a:t>MOLAP.</a:t>
            </a:r>
            <a:endParaRPr lang="uk-UA" sz="1800" dirty="0"/>
          </a:p>
        </p:txBody>
      </p:sp>
      <p:pic>
        <p:nvPicPr>
          <p:cNvPr id="5" name="Объект 4"/>
          <p:cNvPicPr>
            <a:picLocks noGrp="1" noChangeAspect="1"/>
          </p:cNvPicPr>
          <p:nvPr>
            <p:ph sz="half" idx="2"/>
          </p:nvPr>
        </p:nvPicPr>
        <p:blipFill>
          <a:blip r:embed="rId2"/>
          <a:stretch>
            <a:fillRect/>
          </a:stretch>
        </p:blipFill>
        <p:spPr>
          <a:xfrm>
            <a:off x="6136371" y="1249938"/>
            <a:ext cx="5694846" cy="2801904"/>
          </a:xfrm>
          <a:prstGeom prst="rect">
            <a:avLst/>
          </a:prstGeom>
        </p:spPr>
      </p:pic>
      <p:sp>
        <p:nvSpPr>
          <p:cNvPr id="6" name="Прямоугольник 5"/>
          <p:cNvSpPr/>
          <p:nvPr/>
        </p:nvSpPr>
        <p:spPr>
          <a:xfrm>
            <a:off x="6276392" y="4506886"/>
            <a:ext cx="5265575" cy="1754326"/>
          </a:xfrm>
          <a:prstGeom prst="rect">
            <a:avLst/>
          </a:prstGeom>
        </p:spPr>
        <p:txBody>
          <a:bodyPr wrap="square">
            <a:spAutoFit/>
          </a:bodyPr>
          <a:lstStyle/>
          <a:p>
            <a:pPr indent="457200"/>
            <a:r>
              <a:rPr lang="uk-UA" u="sng" dirty="0" smtClean="0"/>
              <a:t>Обмеження</a:t>
            </a:r>
            <a:r>
              <a:rPr lang="uk-UA" dirty="0" smtClean="0"/>
              <a:t>:</a:t>
            </a:r>
          </a:p>
          <a:p>
            <a:pPr marL="285750" indent="457200">
              <a:buFont typeface="Arial" panose="020B0604020202020204" pitchFamily="34" charset="0"/>
              <a:buChar char="•"/>
            </a:pPr>
            <a:r>
              <a:rPr lang="uk-UA" dirty="0" smtClean="0"/>
              <a:t>Оскільки </a:t>
            </a:r>
            <a:r>
              <a:rPr lang="uk-UA" dirty="0"/>
              <a:t>він підтримує сервери MOLAP і ROLAP, архітектура HOLAP надзвичайно складна</a:t>
            </a:r>
            <a:r>
              <a:rPr lang="uk-UA" dirty="0" smtClean="0"/>
              <a:t>.</a:t>
            </a:r>
          </a:p>
          <a:p>
            <a:pPr marL="285750" indent="457200">
              <a:buFont typeface="Arial" panose="020B0604020202020204" pitchFamily="34" charset="0"/>
              <a:buChar char="•"/>
            </a:pPr>
            <a:r>
              <a:rPr lang="uk-UA" dirty="0" smtClean="0"/>
              <a:t>Існує </a:t>
            </a:r>
            <a:r>
              <a:rPr lang="uk-UA" dirty="0"/>
              <a:t>більша ймовірність збігу, особливо в їхніх функціях.</a:t>
            </a:r>
          </a:p>
        </p:txBody>
      </p:sp>
    </p:spTree>
    <p:extLst>
      <p:ext uri="{BB962C8B-B14F-4D97-AF65-F5344CB8AC3E}">
        <p14:creationId xmlns:p14="http://schemas.microsoft.com/office/powerpoint/2010/main" val="463015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normAutofit/>
          </a:bodyPr>
          <a:lstStyle/>
          <a:p>
            <a:r>
              <a:rPr lang="en-CA" sz="6600" b="1" dirty="0"/>
              <a:t>Advantages </a:t>
            </a:r>
            <a:r>
              <a:rPr lang="en-US" sz="6600" b="1" dirty="0" smtClean="0"/>
              <a:t>and </a:t>
            </a:r>
            <a:r>
              <a:rPr lang="en-CA" sz="6600" b="1" dirty="0"/>
              <a:t>Disadvantages </a:t>
            </a:r>
            <a:br>
              <a:rPr lang="en-CA" sz="6600" b="1" dirty="0"/>
            </a:br>
            <a:r>
              <a:rPr lang="en-CA" sz="6600" b="1" dirty="0" smtClean="0"/>
              <a:t>of </a:t>
            </a:r>
            <a:r>
              <a:rPr lang="en-CA" sz="6600" b="1" dirty="0"/>
              <a:t>data </a:t>
            </a:r>
            <a:r>
              <a:rPr lang="en-CA" sz="6600" b="1" dirty="0" smtClean="0"/>
              <a:t>cubes</a:t>
            </a:r>
            <a:endParaRPr lang="uk-UA" sz="6600" dirty="0"/>
          </a:p>
        </p:txBody>
      </p:sp>
      <p:sp>
        <p:nvSpPr>
          <p:cNvPr id="8" name="Текст 7"/>
          <p:cNvSpPr>
            <a:spLocks noGrp="1"/>
          </p:cNvSpPr>
          <p:nvPr>
            <p:ph type="body" idx="1"/>
          </p:nvPr>
        </p:nvSpPr>
        <p:spPr/>
        <p:txBody>
          <a:bodyPr/>
          <a:lstStyle/>
          <a:p>
            <a:endParaRPr lang="uk-UA"/>
          </a:p>
        </p:txBody>
      </p:sp>
    </p:spTree>
    <p:extLst>
      <p:ext uri="{BB962C8B-B14F-4D97-AF65-F5344CB8AC3E}">
        <p14:creationId xmlns:p14="http://schemas.microsoft.com/office/powerpoint/2010/main" val="63175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83416"/>
            <a:ext cx="10058400" cy="952282"/>
          </a:xfrm>
        </p:spPr>
        <p:txBody>
          <a:bodyPr vert="horz" lIns="91440" tIns="45720" rIns="91440" bIns="45720" rtlCol="0" anchor="ctr">
            <a:normAutofit/>
          </a:bodyPr>
          <a:lstStyle/>
          <a:p>
            <a:pPr algn="ctr"/>
            <a:r>
              <a:rPr lang="en-CA" sz="4400" b="1" dirty="0"/>
              <a:t>Advantages of data cubes</a:t>
            </a:r>
            <a:r>
              <a:rPr lang="en-CA" sz="4400" b="1" dirty="0"/>
              <a:t>:</a:t>
            </a:r>
            <a:endParaRPr lang="uk-UA" sz="4400" b="1" dirty="0"/>
          </a:p>
        </p:txBody>
      </p:sp>
      <p:sp>
        <p:nvSpPr>
          <p:cNvPr id="5" name="Объект 4"/>
          <p:cNvSpPr>
            <a:spLocks noGrp="1"/>
          </p:cNvSpPr>
          <p:nvPr>
            <p:ph idx="1"/>
          </p:nvPr>
        </p:nvSpPr>
        <p:spPr>
          <a:xfrm>
            <a:off x="1069848" y="1035697"/>
            <a:ext cx="10058400" cy="5383763"/>
          </a:xfrm>
        </p:spPr>
        <p:txBody>
          <a:bodyPr>
            <a:noAutofit/>
          </a:bodyPr>
          <a:lstStyle/>
          <a:p>
            <a:pPr marL="0" indent="457200">
              <a:lnSpc>
                <a:spcPct val="120000"/>
              </a:lnSpc>
              <a:spcBef>
                <a:spcPts val="200"/>
              </a:spcBef>
              <a:buFont typeface="+mj-lt"/>
              <a:buAutoNum type="arabicPeriod"/>
            </a:pPr>
            <a:r>
              <a:rPr lang="uk-UA" sz="1700" u="sng" dirty="0"/>
              <a:t>Багатовимірний аналіз</a:t>
            </a:r>
            <a:r>
              <a:rPr lang="uk-UA" sz="1700" dirty="0"/>
              <a:t>. Куби даних забезпечують багатовимірний аналіз бізнес-даних, дозволяючи користувачам переглядати дані з різних точок зору та з різними рівнями деталізації</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Інтерактивність</a:t>
            </a:r>
            <a:r>
              <a:rPr lang="uk-UA" sz="1700" dirty="0"/>
              <a:t>: куби даних забезпечують інтерактивний доступ до великих обсягів даних, дозволяючи користувачам легко переміщатися та маніпулювати даними для підтримки свого аналізу</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Швидкість </a:t>
            </a:r>
            <a:r>
              <a:rPr lang="uk-UA" sz="1700" u="sng" dirty="0"/>
              <a:t>і ефективність</a:t>
            </a:r>
            <a:r>
              <a:rPr lang="uk-UA" sz="1700" dirty="0"/>
              <a:t>: куби даних оптимізовано для аналізу </a:t>
            </a:r>
            <a:r>
              <a:rPr lang="en-CA" sz="1700" dirty="0"/>
              <a:t>OLAP, </a:t>
            </a:r>
            <a:r>
              <a:rPr lang="uk-UA" sz="1700" dirty="0"/>
              <a:t>що забезпечує швидке й ефективне надсилання запитів і агрегацію даних</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Агрегація </a:t>
            </a:r>
            <a:r>
              <a:rPr lang="uk-UA" sz="1700" u="sng" dirty="0"/>
              <a:t>даних</a:t>
            </a:r>
            <a:r>
              <a:rPr lang="uk-UA" sz="1700" dirty="0"/>
              <a:t>: куби даних підтримують складні обчислення та агрегацію даних, що дозволяє користувачам швидко та легко узагальнювати великі обсяги даних</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Покращене </a:t>
            </a:r>
            <a:r>
              <a:rPr lang="uk-UA" sz="1700" u="sng" dirty="0"/>
              <a:t>прийняття рішень</a:t>
            </a:r>
            <a:r>
              <a:rPr lang="uk-UA" sz="1700" dirty="0"/>
              <a:t>: куби даних забезпечують чітке та повне уявлення про бізнес-дані, уможливлюючи покращене прийняття рішень і бізнес-аналітику</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Доступність</a:t>
            </a:r>
            <a:r>
              <a:rPr lang="uk-UA" sz="1700" dirty="0"/>
              <a:t>. Доступ до кубів даних можна отримати з різних пристроїв і платформ, що полегшує користувачам доступ до бізнес-даних і їх аналіз будь-де</a:t>
            </a:r>
            <a:r>
              <a:rPr lang="uk-UA" sz="1700" dirty="0" smtClean="0"/>
              <a:t>.</a:t>
            </a:r>
            <a:endParaRPr lang="en-US" sz="1700" dirty="0" smtClean="0"/>
          </a:p>
          <a:p>
            <a:pPr marL="0" indent="457200">
              <a:lnSpc>
                <a:spcPct val="120000"/>
              </a:lnSpc>
              <a:spcBef>
                <a:spcPts val="200"/>
              </a:spcBef>
              <a:buFont typeface="+mj-lt"/>
              <a:buAutoNum type="arabicPeriod"/>
            </a:pPr>
            <a:r>
              <a:rPr lang="uk-UA" sz="1700" u="sng" dirty="0" smtClean="0"/>
              <a:t>Допомагає </a:t>
            </a:r>
            <a:r>
              <a:rPr lang="uk-UA" sz="1700" u="sng" dirty="0"/>
              <a:t>надати узагальнений вигляд даних</a:t>
            </a:r>
            <a:r>
              <a:rPr lang="uk-UA" sz="1700" dirty="0" smtClean="0"/>
              <a:t>.</a:t>
            </a:r>
            <a:endParaRPr lang="en-US" sz="1700" dirty="0" smtClean="0"/>
          </a:p>
          <a:p>
            <a:pPr marL="0" indent="457200">
              <a:lnSpc>
                <a:spcPct val="120000"/>
              </a:lnSpc>
              <a:spcBef>
                <a:spcPts val="200"/>
              </a:spcBef>
              <a:buFont typeface="+mj-lt"/>
              <a:buAutoNum type="arabicPeriod"/>
            </a:pPr>
            <a:r>
              <a:rPr lang="uk-UA" sz="1700" dirty="0" smtClean="0"/>
              <a:t>Куби </a:t>
            </a:r>
            <a:r>
              <a:rPr lang="uk-UA" sz="1700" dirty="0"/>
              <a:t>даних зберігають великі дані простим способом</a:t>
            </a:r>
            <a:r>
              <a:rPr lang="uk-UA" sz="1700" dirty="0" smtClean="0"/>
              <a:t>.</a:t>
            </a:r>
            <a:endParaRPr lang="en-US" sz="1700" dirty="0" smtClean="0"/>
          </a:p>
          <a:p>
            <a:pPr marL="0" indent="457200">
              <a:lnSpc>
                <a:spcPct val="120000"/>
              </a:lnSpc>
              <a:spcBef>
                <a:spcPts val="200"/>
              </a:spcBef>
              <a:buFont typeface="+mj-lt"/>
              <a:buAutoNum type="arabicPeriod"/>
            </a:pPr>
            <a:r>
              <a:rPr lang="uk-UA" sz="1700" dirty="0" smtClean="0"/>
              <a:t>Робота </a:t>
            </a:r>
            <a:r>
              <a:rPr lang="uk-UA" sz="1700" dirty="0"/>
              <a:t>куба даних забезпечує швидкий і кращий </a:t>
            </a:r>
            <a:r>
              <a:rPr lang="uk-UA" sz="1700" dirty="0" smtClean="0"/>
              <a:t>аналіз</a:t>
            </a:r>
            <a:r>
              <a:rPr lang="en-US" sz="1700" dirty="0" smtClean="0"/>
              <a:t> </a:t>
            </a:r>
            <a:r>
              <a:rPr lang="uk-UA" sz="1700" dirty="0" smtClean="0"/>
              <a:t>та покращення </a:t>
            </a:r>
            <a:r>
              <a:rPr lang="uk-UA" sz="1700" dirty="0"/>
              <a:t>продуктивності даних.</a:t>
            </a:r>
          </a:p>
        </p:txBody>
      </p:sp>
    </p:spTree>
    <p:extLst>
      <p:ext uri="{BB962C8B-B14F-4D97-AF65-F5344CB8AC3E}">
        <p14:creationId xmlns:p14="http://schemas.microsoft.com/office/powerpoint/2010/main" val="2187551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166886"/>
          </a:xfrm>
        </p:spPr>
        <p:txBody>
          <a:bodyPr vert="horz" lIns="91440" tIns="45720" rIns="91440" bIns="45720" rtlCol="0" anchor="ctr">
            <a:normAutofit/>
          </a:bodyPr>
          <a:lstStyle/>
          <a:p>
            <a:pPr algn="ctr"/>
            <a:r>
              <a:rPr lang="uk-UA" sz="4400" b="1" dirty="0"/>
              <a:t>Недоліки куба даних</a:t>
            </a:r>
          </a:p>
        </p:txBody>
      </p:sp>
      <p:sp>
        <p:nvSpPr>
          <p:cNvPr id="5" name="Объект 4"/>
          <p:cNvSpPr>
            <a:spLocks noGrp="1"/>
          </p:cNvSpPr>
          <p:nvPr>
            <p:ph idx="1"/>
          </p:nvPr>
        </p:nvSpPr>
        <p:spPr>
          <a:xfrm>
            <a:off x="1069848" y="1903445"/>
            <a:ext cx="10058400" cy="4268755"/>
          </a:xfrm>
        </p:spPr>
        <p:txBody>
          <a:bodyPr vert="horz" lIns="91440" tIns="45720" rIns="91440" bIns="45720" rtlCol="0">
            <a:noAutofit/>
          </a:bodyPr>
          <a:lstStyle/>
          <a:p>
            <a:pPr marL="0" indent="457200">
              <a:lnSpc>
                <a:spcPct val="120000"/>
              </a:lnSpc>
              <a:spcBef>
                <a:spcPts val="200"/>
              </a:spcBef>
              <a:buFont typeface="+mj-lt"/>
              <a:buAutoNum type="arabicPeriod"/>
            </a:pPr>
            <a:r>
              <a:rPr lang="uk-UA" sz="1800" u="sng" dirty="0"/>
              <a:t>Складність:</a:t>
            </a:r>
            <a:r>
              <a:rPr lang="uk-UA" sz="1800" dirty="0"/>
              <a:t> системи </a:t>
            </a:r>
            <a:r>
              <a:rPr lang="en-CA" sz="1800" dirty="0"/>
              <a:t>OLAP </a:t>
            </a:r>
            <a:r>
              <a:rPr lang="uk-UA" sz="1800" dirty="0"/>
              <a:t>можуть бути складними для налаштування та обслуговування, що потребує спеціалізованих технічних знань</a:t>
            </a:r>
            <a:r>
              <a:rPr lang="uk-UA" sz="1800" dirty="0" smtClean="0"/>
              <a:t>.</a:t>
            </a:r>
          </a:p>
          <a:p>
            <a:pPr marL="0" indent="457200">
              <a:lnSpc>
                <a:spcPct val="120000"/>
              </a:lnSpc>
              <a:spcBef>
                <a:spcPts val="200"/>
              </a:spcBef>
              <a:buFont typeface="+mj-lt"/>
              <a:buAutoNum type="arabicPeriod"/>
            </a:pPr>
            <a:r>
              <a:rPr lang="uk-UA" sz="1800" u="sng" dirty="0" smtClean="0"/>
              <a:t>Обмеження </a:t>
            </a:r>
            <a:r>
              <a:rPr lang="uk-UA" sz="1800" u="sng" dirty="0"/>
              <a:t>розміру даних</a:t>
            </a:r>
            <a:r>
              <a:rPr lang="uk-UA" sz="1800" dirty="0"/>
              <a:t>: системи </a:t>
            </a:r>
            <a:r>
              <a:rPr lang="en-CA" sz="1800" dirty="0"/>
              <a:t>OLAP </a:t>
            </a:r>
            <a:r>
              <a:rPr lang="uk-UA" sz="1800" dirty="0"/>
              <a:t>можуть мати проблеми з дуже великими наборами даних і можуть вимагати значного агрегування або підсумовування даних</a:t>
            </a:r>
            <a:r>
              <a:rPr lang="uk-UA" sz="1800" dirty="0" smtClean="0"/>
              <a:t>.</a:t>
            </a:r>
          </a:p>
          <a:p>
            <a:pPr marL="0" indent="457200">
              <a:lnSpc>
                <a:spcPct val="120000"/>
              </a:lnSpc>
              <a:spcBef>
                <a:spcPts val="200"/>
              </a:spcBef>
              <a:buFont typeface="+mj-lt"/>
              <a:buAutoNum type="arabicPeriod"/>
            </a:pPr>
            <a:r>
              <a:rPr lang="uk-UA" sz="1800" u="sng" dirty="0" smtClean="0"/>
              <a:t>Проблеми </a:t>
            </a:r>
            <a:r>
              <a:rPr lang="uk-UA" sz="1800" u="sng" dirty="0"/>
              <a:t>з продуктивністю</a:t>
            </a:r>
            <a:r>
              <a:rPr lang="uk-UA" sz="1800" dirty="0"/>
              <a:t>: системи </a:t>
            </a:r>
            <a:r>
              <a:rPr lang="en-CA" sz="1800" dirty="0"/>
              <a:t>OLAP </a:t>
            </a:r>
            <a:r>
              <a:rPr lang="uk-UA" sz="1800" dirty="0"/>
              <a:t>можуть працювати повільно під час роботи з великими обсягами даних, особливо під час виконання складних запитів або обчислень</a:t>
            </a:r>
            <a:r>
              <a:rPr lang="uk-UA" sz="1800" dirty="0" smtClean="0"/>
              <a:t>.</a:t>
            </a:r>
          </a:p>
          <a:p>
            <a:pPr marL="0" indent="457200">
              <a:lnSpc>
                <a:spcPct val="120000"/>
              </a:lnSpc>
              <a:spcBef>
                <a:spcPts val="200"/>
              </a:spcBef>
              <a:buFont typeface="+mj-lt"/>
              <a:buAutoNum type="arabicPeriod"/>
            </a:pPr>
            <a:r>
              <a:rPr lang="uk-UA" sz="1800" u="sng" dirty="0" smtClean="0"/>
              <a:t>Цілісність </a:t>
            </a:r>
            <a:r>
              <a:rPr lang="uk-UA" sz="1800" u="sng" dirty="0"/>
              <a:t>даних: </a:t>
            </a:r>
            <a:r>
              <a:rPr lang="uk-UA" sz="1800" dirty="0"/>
              <a:t>неузгоджені визначення даних і проблеми з якістю даних можуть вплинути на точність аналізу </a:t>
            </a:r>
            <a:r>
              <a:rPr lang="en-CA" sz="1800" dirty="0"/>
              <a:t>OLAP</a:t>
            </a:r>
            <a:r>
              <a:rPr lang="en-CA" sz="1800" dirty="0" smtClean="0"/>
              <a:t>.</a:t>
            </a:r>
            <a:endParaRPr lang="uk-UA" sz="1800" dirty="0" smtClean="0"/>
          </a:p>
          <a:p>
            <a:pPr marL="0" indent="457200">
              <a:lnSpc>
                <a:spcPct val="120000"/>
              </a:lnSpc>
              <a:spcBef>
                <a:spcPts val="200"/>
              </a:spcBef>
              <a:buFont typeface="+mj-lt"/>
              <a:buAutoNum type="arabicPeriod"/>
            </a:pPr>
            <a:r>
              <a:rPr lang="uk-UA" sz="1800" u="sng" dirty="0" smtClean="0"/>
              <a:t>Вартість</a:t>
            </a:r>
            <a:r>
              <a:rPr lang="uk-UA" sz="1800" dirty="0"/>
              <a:t>: технологія </a:t>
            </a:r>
            <a:r>
              <a:rPr lang="en-CA" sz="1800" dirty="0"/>
              <a:t>OLAP </a:t>
            </a:r>
            <a:r>
              <a:rPr lang="uk-UA" sz="1800" dirty="0"/>
              <a:t>може бути дорогою, особливо для рішень корпоративного рівня, через потребу в спеціалізованому апаратному та програмному забезпеченні</a:t>
            </a:r>
            <a:r>
              <a:rPr lang="uk-UA" sz="1800" dirty="0" smtClean="0"/>
              <a:t>.</a:t>
            </a:r>
          </a:p>
          <a:p>
            <a:pPr marL="0" indent="457200">
              <a:lnSpc>
                <a:spcPct val="120000"/>
              </a:lnSpc>
              <a:spcBef>
                <a:spcPts val="200"/>
              </a:spcBef>
              <a:buFont typeface="+mj-lt"/>
              <a:buAutoNum type="arabicPeriod"/>
            </a:pPr>
            <a:r>
              <a:rPr lang="uk-UA" sz="1800" u="sng" dirty="0" smtClean="0"/>
              <a:t>Негнучкість</a:t>
            </a:r>
            <a:r>
              <a:rPr lang="uk-UA" sz="1800" dirty="0"/>
              <a:t>: системи </a:t>
            </a:r>
            <a:r>
              <a:rPr lang="en-CA" sz="1800" dirty="0"/>
              <a:t>OLAP </a:t>
            </a:r>
            <a:r>
              <a:rPr lang="uk-UA" sz="1800" dirty="0"/>
              <a:t>можуть нелегко пристосуватися до мінливих бізнес-потреб і можуть вимагати значних зусиль для модифікації або розширення.</a:t>
            </a:r>
          </a:p>
        </p:txBody>
      </p:sp>
    </p:spTree>
    <p:extLst>
      <p:ext uri="{BB962C8B-B14F-4D97-AF65-F5344CB8AC3E}">
        <p14:creationId xmlns:p14="http://schemas.microsoft.com/office/powerpoint/2010/main" val="60925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vert="horz" lIns="91440" tIns="45720" rIns="91440" bIns="45720" rtlCol="0" anchor="ctr">
            <a:normAutofit/>
          </a:bodyPr>
          <a:lstStyle/>
          <a:p>
            <a:pPr algn="ctr"/>
            <a:r>
              <a:rPr lang="en-CA" sz="4400" b="1" dirty="0"/>
              <a:t>Online Analytical Processing (OLAP)</a:t>
            </a:r>
            <a:endParaRPr lang="uk-UA" sz="4400" b="1" dirty="0"/>
          </a:p>
        </p:txBody>
      </p:sp>
      <p:sp>
        <p:nvSpPr>
          <p:cNvPr id="3" name="Объект 2"/>
          <p:cNvSpPr>
            <a:spLocks noGrp="1"/>
          </p:cNvSpPr>
          <p:nvPr>
            <p:ph sz="half" idx="1"/>
          </p:nvPr>
        </p:nvSpPr>
        <p:spPr/>
        <p:txBody>
          <a:bodyPr>
            <a:normAutofit fontScale="92500" lnSpcReduction="10000"/>
          </a:bodyPr>
          <a:lstStyle/>
          <a:p>
            <a:pPr marL="0" indent="457200">
              <a:lnSpc>
                <a:spcPct val="100000"/>
              </a:lnSpc>
              <a:spcBef>
                <a:spcPts val="600"/>
              </a:spcBef>
              <a:buNone/>
            </a:pPr>
            <a:r>
              <a:rPr lang="en-CA" dirty="0"/>
              <a:t>OLAP </a:t>
            </a:r>
            <a:r>
              <a:rPr lang="uk-UA" dirty="0"/>
              <a:t>розшифровується як </a:t>
            </a:r>
            <a:r>
              <a:rPr lang="en-CA" dirty="0"/>
              <a:t>Online Analytical Processing (OLAP). </a:t>
            </a:r>
            <a:r>
              <a:rPr lang="uk-UA" dirty="0"/>
              <a:t>Це </a:t>
            </a:r>
            <a:r>
              <a:rPr lang="uk-UA" dirty="0" smtClean="0"/>
              <a:t>інноваційна технологія, </a:t>
            </a:r>
            <a:r>
              <a:rPr lang="uk-UA" dirty="0"/>
              <a:t>яка використовується для організації великих бізнес-баз даних і підтримки бізнес-аналітики. </a:t>
            </a:r>
            <a:endParaRPr lang="uk-UA" dirty="0" smtClean="0"/>
          </a:p>
          <a:p>
            <a:pPr marL="0" indent="457200">
              <a:lnSpc>
                <a:spcPct val="100000"/>
              </a:lnSpc>
              <a:spcBef>
                <a:spcPts val="600"/>
              </a:spcBef>
              <a:buNone/>
            </a:pPr>
            <a:r>
              <a:rPr lang="uk-UA" dirty="0" smtClean="0"/>
              <a:t>Бази </a:t>
            </a:r>
            <a:r>
              <a:rPr lang="uk-UA" dirty="0"/>
              <a:t>даних </a:t>
            </a:r>
            <a:r>
              <a:rPr lang="en-CA" dirty="0"/>
              <a:t>OLAP </a:t>
            </a:r>
            <a:r>
              <a:rPr lang="uk-UA" dirty="0"/>
              <a:t>розділені на один або кілька кубів, і кожен куб організований і розроблений адміністратором куба, щоб відповідати способу простого відновлення та аналізу даних, щоб було менш вимогливо формувати та використовувати звіти </a:t>
            </a:r>
            <a:r>
              <a:rPr lang="en-CA" dirty="0"/>
              <a:t>PivotTable </a:t>
            </a:r>
            <a:r>
              <a:rPr lang="uk-UA" dirty="0"/>
              <a:t>і </a:t>
            </a:r>
            <a:r>
              <a:rPr lang="en-CA" dirty="0" smtClean="0"/>
              <a:t>PivotChart</a:t>
            </a:r>
            <a:r>
              <a:rPr lang="uk-UA" dirty="0"/>
              <a:t>.</a:t>
            </a:r>
          </a:p>
        </p:txBody>
      </p:sp>
      <p:pic>
        <p:nvPicPr>
          <p:cNvPr id="5" name="Объект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55823" y="2193925"/>
            <a:ext cx="3171491" cy="3978275"/>
          </a:xfrm>
        </p:spPr>
      </p:pic>
    </p:spTree>
    <p:extLst>
      <p:ext uri="{BB962C8B-B14F-4D97-AF65-F5344CB8AC3E}">
        <p14:creationId xmlns:p14="http://schemas.microsoft.com/office/powerpoint/2010/main" val="36395696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vert="horz" lIns="91440" tIns="45720" rIns="91440" bIns="45720" rtlCol="0" anchor="ctr">
            <a:normAutofit fontScale="90000"/>
          </a:bodyPr>
          <a:lstStyle/>
          <a:p>
            <a:pPr algn="ctr"/>
            <a:r>
              <a:rPr lang="uk-UA" sz="4400" dirty="0" smtClean="0"/>
              <a:t>OLAP і бізнес-аналітика допомагають відповісти на такі типи запитань</a:t>
            </a:r>
            <a:endParaRPr lang="uk-UA" sz="4400" dirty="0"/>
          </a:p>
        </p:txBody>
      </p:sp>
      <p:sp>
        <p:nvSpPr>
          <p:cNvPr id="6" name="Объект 5"/>
          <p:cNvSpPr>
            <a:spLocks noGrp="1"/>
          </p:cNvSpPr>
          <p:nvPr>
            <p:ph idx="1"/>
          </p:nvPr>
        </p:nvSpPr>
        <p:spPr>
          <a:xfrm>
            <a:off x="1069848" y="2196053"/>
            <a:ext cx="10058400" cy="4050792"/>
          </a:xfrm>
        </p:spPr>
        <p:txBody>
          <a:bodyPr>
            <a:normAutofit fontScale="92500" lnSpcReduction="10000"/>
          </a:bodyPr>
          <a:lstStyle/>
          <a:p>
            <a:pPr>
              <a:lnSpc>
                <a:spcPct val="110000"/>
              </a:lnSpc>
              <a:spcBef>
                <a:spcPts val="600"/>
              </a:spcBef>
            </a:pPr>
            <a:r>
              <a:rPr lang="uk-UA" dirty="0"/>
              <a:t>Як загальний обсяг продажу всіх продуктів за 2007 рік відрізняється від загального обсягу продажів за 2006 рік?</a:t>
            </a:r>
          </a:p>
          <a:p>
            <a:pPr>
              <a:lnSpc>
                <a:spcPct val="110000"/>
              </a:lnSpc>
              <a:spcBef>
                <a:spcPts val="600"/>
              </a:spcBef>
            </a:pPr>
            <a:r>
              <a:rPr lang="uk-UA" dirty="0"/>
              <a:t>Як наша рентабельність на сьогоднішній день порівнюється з аналогічним періодом часу протягом останніх п'яти років?</a:t>
            </a:r>
          </a:p>
          <a:p>
            <a:pPr>
              <a:lnSpc>
                <a:spcPct val="110000"/>
              </a:lnSpc>
              <a:spcBef>
                <a:spcPts val="600"/>
              </a:spcBef>
            </a:pPr>
            <a:r>
              <a:rPr lang="uk-UA" dirty="0"/>
              <a:t>Скільки грошей клієнти у віці старше 35 років витратили в минулому році, і як ця поведінка змінилася з плином часу?</a:t>
            </a:r>
          </a:p>
          <a:p>
            <a:pPr>
              <a:lnSpc>
                <a:spcPct val="110000"/>
              </a:lnSpc>
              <a:spcBef>
                <a:spcPts val="600"/>
              </a:spcBef>
            </a:pPr>
            <a:r>
              <a:rPr lang="uk-UA" dirty="0"/>
              <a:t>Скільки продуктів було продано у двох конкретних країнах або регіонах цього місяця на відміну від того ж місяця минулого року?</a:t>
            </a:r>
          </a:p>
          <a:p>
            <a:pPr>
              <a:lnSpc>
                <a:spcPct val="110000"/>
              </a:lnSpc>
              <a:spcBef>
                <a:spcPts val="600"/>
              </a:spcBef>
            </a:pPr>
            <a:r>
              <a:rPr lang="uk-UA" dirty="0"/>
              <a:t>Для кожної вікової групи клієнтів, який розподіл прибутковості (як відсоток маржі, так і загальний підсумок) за категоріями продуктів?</a:t>
            </a:r>
          </a:p>
          <a:p>
            <a:pPr>
              <a:lnSpc>
                <a:spcPct val="110000"/>
              </a:lnSpc>
              <a:spcBef>
                <a:spcPts val="600"/>
              </a:spcBef>
            </a:pPr>
            <a:r>
              <a:rPr lang="uk-UA" dirty="0"/>
              <a:t>Знаходьте найпопулярніших і найменших продавців, дистриб'юторів, постачальників, клієнтів, партнерів або клієнтів</a:t>
            </a:r>
            <a:r>
              <a:rPr lang="uk-UA" dirty="0" smtClean="0"/>
              <a:t>.</a:t>
            </a:r>
            <a:endParaRPr lang="uk-UA" dirty="0"/>
          </a:p>
        </p:txBody>
      </p:sp>
    </p:spTree>
    <p:extLst>
      <p:ext uri="{BB962C8B-B14F-4D97-AF65-F5344CB8AC3E}">
        <p14:creationId xmlns:p14="http://schemas.microsoft.com/office/powerpoint/2010/main" val="9695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0"/>
            <a:ext cx="10058400" cy="1609344"/>
          </a:xfrm>
        </p:spPr>
        <p:txBody>
          <a:bodyPr vert="horz" lIns="91440" tIns="45720" rIns="91440" bIns="45720" rtlCol="0" anchor="ctr">
            <a:normAutofit/>
          </a:bodyPr>
          <a:lstStyle/>
          <a:p>
            <a:pPr algn="ctr"/>
            <a:r>
              <a:rPr lang="uk-UA" sz="4400" b="1" dirty="0" err="1"/>
              <a:t>онлайнова</a:t>
            </a:r>
            <a:r>
              <a:rPr lang="uk-UA" sz="4400" b="1" dirty="0"/>
              <a:t> аналітична обробка (</a:t>
            </a:r>
            <a:r>
              <a:rPr lang="en-CA" sz="4400" b="1" dirty="0"/>
              <a:t>OLAP</a:t>
            </a:r>
            <a:r>
              <a:rPr lang="en-CA" sz="4400" b="1" dirty="0"/>
              <a:t>)</a:t>
            </a:r>
            <a:endParaRPr lang="uk-UA" sz="4400" b="1" dirty="0"/>
          </a:p>
        </p:txBody>
      </p:sp>
      <p:sp>
        <p:nvSpPr>
          <p:cNvPr id="3" name="Объект 2"/>
          <p:cNvSpPr>
            <a:spLocks noGrp="1"/>
          </p:cNvSpPr>
          <p:nvPr>
            <p:ph sz="half" idx="1"/>
          </p:nvPr>
        </p:nvSpPr>
        <p:spPr>
          <a:xfrm>
            <a:off x="485192" y="1539551"/>
            <a:ext cx="5339536" cy="5038531"/>
          </a:xfrm>
        </p:spPr>
        <p:txBody>
          <a:bodyPr>
            <a:noAutofit/>
          </a:bodyPr>
          <a:lstStyle/>
          <a:p>
            <a:pPr marL="0" indent="457200">
              <a:lnSpc>
                <a:spcPct val="120000"/>
              </a:lnSpc>
              <a:spcBef>
                <a:spcPts val="600"/>
              </a:spcBef>
              <a:buNone/>
            </a:pPr>
            <a:r>
              <a:rPr lang="uk-UA" sz="1500" dirty="0"/>
              <a:t>Бази даних </a:t>
            </a:r>
            <a:r>
              <a:rPr lang="uk-UA" sz="1500" dirty="0" err="1"/>
              <a:t>онлайнової</a:t>
            </a:r>
            <a:r>
              <a:rPr lang="uk-UA" sz="1500" dirty="0"/>
              <a:t> аналітичної обробки (</a:t>
            </a:r>
            <a:r>
              <a:rPr lang="en-CA" sz="1500" dirty="0"/>
              <a:t>OLAP) </a:t>
            </a:r>
            <a:r>
              <a:rPr lang="uk-UA" sz="1500" dirty="0"/>
              <a:t>полегшують запити бізнес-аналітики. </a:t>
            </a:r>
            <a:r>
              <a:rPr lang="en-CA" sz="1500" dirty="0"/>
              <a:t>OLAP – </a:t>
            </a:r>
            <a:r>
              <a:rPr lang="uk-UA" sz="1500" dirty="0"/>
              <a:t>це технологія бази даних, оптимізована для запитів і звітування, а не для обробки транзакцій. Вихідні дані </a:t>
            </a:r>
            <a:r>
              <a:rPr lang="en-CA" sz="1500" dirty="0" smtClean="0"/>
              <a:t>OLAP </a:t>
            </a:r>
            <a:r>
              <a:rPr lang="en-CA" sz="1500" dirty="0"/>
              <a:t>– </a:t>
            </a:r>
            <a:r>
              <a:rPr lang="uk-UA" sz="1500" dirty="0"/>
              <a:t>це </a:t>
            </a:r>
            <a:r>
              <a:rPr lang="uk-UA" sz="1500" dirty="0" err="1"/>
              <a:t>онлайнові</a:t>
            </a:r>
            <a:r>
              <a:rPr lang="uk-UA" sz="1500" dirty="0"/>
              <a:t> бази даних транзакцій (</a:t>
            </a:r>
            <a:r>
              <a:rPr lang="en-CA" sz="1500" dirty="0"/>
              <a:t>OLTP), </a:t>
            </a:r>
            <a:r>
              <a:rPr lang="uk-UA" sz="1500" dirty="0"/>
              <a:t>які зазвичай зберігаються на сховищах даних. </a:t>
            </a:r>
            <a:endParaRPr lang="en-US" sz="1500" dirty="0" smtClean="0"/>
          </a:p>
          <a:p>
            <a:pPr marL="0" indent="457200">
              <a:lnSpc>
                <a:spcPct val="120000"/>
              </a:lnSpc>
              <a:spcBef>
                <a:spcPts val="600"/>
              </a:spcBef>
              <a:buNone/>
            </a:pPr>
            <a:r>
              <a:rPr lang="uk-UA" sz="1500" dirty="0" smtClean="0"/>
              <a:t>Дані </a:t>
            </a:r>
            <a:r>
              <a:rPr lang="en-CA" sz="1500" dirty="0"/>
              <a:t>OLAP </a:t>
            </a:r>
            <a:r>
              <a:rPr lang="uk-UA" sz="1500" dirty="0"/>
              <a:t>отримуються з цих історичних даних і об'єднані в структури, які дозволяють складний аналіз. Дані </a:t>
            </a:r>
            <a:r>
              <a:rPr lang="en-CA" sz="1500" dirty="0"/>
              <a:t>OLAP </a:t>
            </a:r>
            <a:r>
              <a:rPr lang="uk-UA" sz="1500" dirty="0"/>
              <a:t>також впорядковано ієрархічно та зберігаються в кубах замість таблиць. </a:t>
            </a:r>
            <a:endParaRPr lang="en-US" sz="1500" dirty="0" smtClean="0"/>
          </a:p>
          <a:p>
            <a:pPr marL="0" indent="457200">
              <a:lnSpc>
                <a:spcPct val="120000"/>
              </a:lnSpc>
              <a:spcBef>
                <a:spcPts val="600"/>
              </a:spcBef>
              <a:buNone/>
            </a:pPr>
            <a:r>
              <a:rPr lang="uk-UA" sz="1500" dirty="0" smtClean="0"/>
              <a:t>Це </a:t>
            </a:r>
            <a:r>
              <a:rPr lang="uk-UA" sz="1500" dirty="0"/>
              <a:t>складна технологія, яка використовує багатовимірні структури для швидкого доступу до даних для аналізу. Завдяки цій організації звіт зведеної таблиці або зведеної діаграми дає змогу відобразити загальні зведення, наприклад загальні обсяги збуту в усій країні або регіоні, а також відобразити відомості для сайтів, на яких обсяг збуту особливо сильний або слабкий.</a:t>
            </a:r>
            <a:endParaRPr lang="uk-UA" sz="1500" dirty="0"/>
          </a:p>
        </p:txBody>
      </p:sp>
      <p:pic>
        <p:nvPicPr>
          <p:cNvPr id="5" name="Объект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0240" y="1609344"/>
            <a:ext cx="4718864" cy="4718864"/>
          </a:xfrm>
        </p:spPr>
      </p:pic>
    </p:spTree>
    <p:extLst>
      <p:ext uri="{BB962C8B-B14F-4D97-AF65-F5344CB8AC3E}">
        <p14:creationId xmlns:p14="http://schemas.microsoft.com/office/powerpoint/2010/main" val="35939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88509" y="74085"/>
            <a:ext cx="10058400" cy="1609344"/>
          </a:xfrm>
        </p:spPr>
        <p:txBody>
          <a:bodyPr vert="horz" lIns="91440" tIns="45720" rIns="91440" bIns="45720" rtlCol="0" anchor="ctr">
            <a:normAutofit/>
          </a:bodyPr>
          <a:lstStyle/>
          <a:p>
            <a:pPr algn="ctr"/>
            <a:r>
              <a:rPr lang="uk-UA" sz="4400" b="1" dirty="0"/>
              <a:t>ключові відмінності між </a:t>
            </a:r>
            <a:r>
              <a:rPr lang="en-CA" sz="4400" b="1" dirty="0"/>
              <a:t>OLTP </a:t>
            </a:r>
            <a:r>
              <a:rPr lang="uk-UA" sz="4400" b="1" dirty="0"/>
              <a:t>і </a:t>
            </a:r>
            <a:r>
              <a:rPr lang="en-CA" sz="4400" b="1" dirty="0"/>
              <a:t>OLAP</a:t>
            </a:r>
            <a:endParaRPr lang="uk-UA" sz="4400" b="1" dirty="0"/>
          </a:p>
        </p:txBody>
      </p:sp>
      <p:pic>
        <p:nvPicPr>
          <p:cNvPr id="6" name="Объект 5">
            <a:hlinkClick r:id="rId2"/>
          </p:cNvPr>
          <p:cNvPicPr>
            <a:picLocks noGrp="1" noChangeAspect="1"/>
          </p:cNvPicPr>
          <p:nvPr>
            <p:ph idx="1"/>
          </p:nvPr>
        </p:nvPicPr>
        <p:blipFill>
          <a:blip r:embed="rId3"/>
          <a:stretch>
            <a:fillRect/>
          </a:stretch>
        </p:blipFill>
        <p:spPr>
          <a:xfrm>
            <a:off x="1752485" y="1542402"/>
            <a:ext cx="8730447" cy="5173598"/>
          </a:xfrm>
          <a:prstGeom prst="rect">
            <a:avLst/>
          </a:prstGeom>
        </p:spPr>
      </p:pic>
    </p:spTree>
    <p:extLst>
      <p:ext uri="{BB962C8B-B14F-4D97-AF65-F5344CB8AC3E}">
        <p14:creationId xmlns:p14="http://schemas.microsoft.com/office/powerpoint/2010/main" val="3246380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9848" y="484632"/>
            <a:ext cx="10058400" cy="1129564"/>
          </a:xfrm>
        </p:spPr>
        <p:txBody>
          <a:bodyPr vert="horz" lIns="91440" tIns="45720" rIns="91440" bIns="45720" rtlCol="0" anchor="ctr">
            <a:normAutofit/>
          </a:bodyPr>
          <a:lstStyle/>
          <a:p>
            <a:pPr algn="ctr"/>
            <a:r>
              <a:rPr lang="uk-UA" sz="4400" b="1" dirty="0"/>
              <a:t>Концепція </a:t>
            </a:r>
            <a:r>
              <a:rPr lang="en-CA" sz="4400" b="1" dirty="0"/>
              <a:t>OLAP</a:t>
            </a:r>
            <a:endParaRPr lang="uk-UA" sz="4400" b="1" dirty="0"/>
          </a:p>
        </p:txBody>
      </p:sp>
      <p:sp>
        <p:nvSpPr>
          <p:cNvPr id="3" name="Объект 2"/>
          <p:cNvSpPr>
            <a:spLocks noGrp="1"/>
          </p:cNvSpPr>
          <p:nvPr>
            <p:ph sz="half" idx="1"/>
          </p:nvPr>
        </p:nvSpPr>
        <p:spPr>
          <a:xfrm>
            <a:off x="438539" y="1614195"/>
            <a:ext cx="5386189" cy="4795935"/>
          </a:xfrm>
        </p:spPr>
        <p:txBody>
          <a:bodyPr vert="horz" lIns="91440" tIns="45720" rIns="91440" bIns="45720" rtlCol="0">
            <a:noAutofit/>
          </a:bodyPr>
          <a:lstStyle/>
          <a:p>
            <a:pPr marL="0" indent="457200">
              <a:lnSpc>
                <a:spcPct val="120000"/>
              </a:lnSpc>
              <a:spcBef>
                <a:spcPts val="600"/>
              </a:spcBef>
              <a:buNone/>
            </a:pPr>
            <a:r>
              <a:rPr lang="uk-UA" sz="1500" dirty="0"/>
              <a:t>Основою концепції </a:t>
            </a:r>
            <a:r>
              <a:rPr lang="en-CA" sz="1500" dirty="0"/>
              <a:t>OLAP </a:t>
            </a:r>
            <a:r>
              <a:rPr lang="uk-UA" sz="1500" dirty="0"/>
              <a:t>є ідея віртуально багатовимірного </a:t>
            </a:r>
            <a:r>
              <a:rPr lang="en-CA" sz="1500" dirty="0"/>
              <a:t>OLAP-</a:t>
            </a:r>
            <a:r>
              <a:rPr lang="uk-UA" sz="1500" dirty="0"/>
              <a:t>куба (гіперкуба). Осями (вимірами) </a:t>
            </a:r>
            <a:r>
              <a:rPr lang="en-CA" sz="1500" dirty="0"/>
              <a:t>OLAP-</a:t>
            </a:r>
            <a:r>
              <a:rPr lang="uk-UA" sz="1500" dirty="0"/>
              <a:t>кубу є числові або короткі лінгвістичні дані про предметну область роботи. Приклади фрагментів даних із різних сфер діяльності: поштові адреси (країна, місто, район, поштовий індекс, вулиця), регіон планети, географічні координати; системний час виконання операції чи процесу; прізвища продавців, номер картки покупця з його ідентифікаційними даними, назви товарів, код товарів, ціни товарів, кількість товарів; лінгвістичні і числові ідентифікатори лікарів і хворих, назви і коди </a:t>
            </a:r>
            <a:r>
              <a:rPr lang="uk-UA" sz="1500" dirty="0" err="1"/>
              <a:t>хвороб</a:t>
            </a:r>
            <a:r>
              <a:rPr lang="uk-UA" sz="1500" dirty="0"/>
              <a:t> та їх груп; назви сільгосппродуктів; назва заявки на обслуговування, атрибути оператора, час прийняття і виконання заявки, атрибути виконавця; прізвища та коди працівників силових структур, прізвища порушників, назви і коди порушень та їх групи; назви зразків озброєння і воєнної техніки, їх груп; ін.</a:t>
            </a:r>
          </a:p>
        </p:txBody>
      </p:sp>
      <p:sp>
        <p:nvSpPr>
          <p:cNvPr id="4" name="Объект 3"/>
          <p:cNvSpPr>
            <a:spLocks noGrp="1"/>
          </p:cNvSpPr>
          <p:nvPr>
            <p:ph sz="half" idx="2"/>
          </p:nvPr>
        </p:nvSpPr>
        <p:spPr>
          <a:xfrm>
            <a:off x="6260841" y="1614195"/>
            <a:ext cx="5299787" cy="4795935"/>
          </a:xfrm>
        </p:spPr>
        <p:txBody>
          <a:bodyPr vert="horz" lIns="91440" tIns="45720" rIns="91440" bIns="45720" rtlCol="0">
            <a:noAutofit/>
          </a:bodyPr>
          <a:lstStyle/>
          <a:p>
            <a:pPr marL="0" indent="457200">
              <a:lnSpc>
                <a:spcPct val="120000"/>
              </a:lnSpc>
              <a:spcBef>
                <a:spcPts val="600"/>
              </a:spcBef>
              <a:buNone/>
            </a:pPr>
            <a:r>
              <a:rPr lang="uk-UA" sz="1500" dirty="0"/>
              <a:t>Г</a:t>
            </a:r>
            <a:r>
              <a:rPr lang="uk-UA" sz="1500" dirty="0" smtClean="0"/>
              <a:t>оловною </a:t>
            </a:r>
            <a:r>
              <a:rPr lang="uk-UA" sz="1500" dirty="0"/>
              <a:t>причиною розробки </a:t>
            </a:r>
            <a:r>
              <a:rPr lang="en-CA" sz="1500" dirty="0"/>
              <a:t>OLAP </a:t>
            </a:r>
            <a:r>
              <a:rPr lang="uk-UA" sz="1500" dirty="0"/>
              <a:t>стала невідповідність класичної реляційної моделі даних потребам аналітиків щодо швидкого (</a:t>
            </a:r>
            <a:r>
              <a:rPr lang="en-CA" sz="1500" dirty="0"/>
              <a:t>online) </a:t>
            </a:r>
            <a:r>
              <a:rPr lang="uk-UA" sz="1500" dirty="0"/>
              <a:t>отримання відповідей на різноманітні евристичні аналітичні </a:t>
            </a:r>
            <a:r>
              <a:rPr lang="uk-UA" sz="1500" dirty="0" smtClean="0"/>
              <a:t>запити. </a:t>
            </a:r>
          </a:p>
          <a:p>
            <a:pPr marL="0" indent="457200">
              <a:lnSpc>
                <a:spcPct val="120000"/>
              </a:lnSpc>
              <a:spcBef>
                <a:spcPts val="600"/>
              </a:spcBef>
              <a:buNone/>
            </a:pPr>
            <a:r>
              <a:rPr lang="uk-UA" sz="1500" dirty="0" smtClean="0"/>
              <a:t>Реляційні </a:t>
            </a:r>
            <a:r>
              <a:rPr lang="uk-UA" sz="1500" dirty="0"/>
              <a:t>БД зберігають сутності в окремих таблицях, які зазвичай добре нормалізовані - ця структура зручна для операційних БД (</a:t>
            </a:r>
            <a:r>
              <a:rPr lang="uk-UA" sz="1500" dirty="0" err="1"/>
              <a:t>транзакційні</a:t>
            </a:r>
            <a:r>
              <a:rPr lang="uk-UA" sz="1500" dirty="0"/>
              <a:t> системи, </a:t>
            </a:r>
            <a:r>
              <a:rPr lang="en-CA" sz="1500" dirty="0"/>
              <a:t>OLTP - Online Transaction Processing), </a:t>
            </a:r>
            <a:r>
              <a:rPr lang="uk-UA" sz="1500" dirty="0"/>
              <a:t>але складні </a:t>
            </a:r>
            <a:r>
              <a:rPr lang="uk-UA" sz="1500" dirty="0" err="1"/>
              <a:t>багатотабличні</a:t>
            </a:r>
            <a:r>
              <a:rPr lang="uk-UA" sz="1500" dirty="0"/>
              <a:t> запити в ній виконуються відносно повільно. </a:t>
            </a:r>
            <a:endParaRPr lang="uk-UA" sz="1500" dirty="0" smtClean="0"/>
          </a:p>
          <a:p>
            <a:pPr marL="0" indent="457200">
              <a:lnSpc>
                <a:spcPct val="120000"/>
              </a:lnSpc>
              <a:spcBef>
                <a:spcPts val="600"/>
              </a:spcBef>
              <a:buNone/>
            </a:pPr>
            <a:r>
              <a:rPr lang="uk-UA" sz="1500" dirty="0" smtClean="0"/>
              <a:t>Зручнішою </a:t>
            </a:r>
            <a:r>
              <a:rPr lang="uk-UA" sz="1500" dirty="0"/>
              <a:t>моделлю для виконання запитів (але не для внесення змін) є просторова БД. </a:t>
            </a:r>
            <a:r>
              <a:rPr lang="en-CA" sz="1500" dirty="0"/>
              <a:t>OLAP </a:t>
            </a:r>
            <a:r>
              <a:rPr lang="uk-UA" sz="1500" dirty="0"/>
              <a:t>робить миттєвий знімок реляційної БД і структурує її в просторову модель для запитів. Заявлений час обробки запитів в </a:t>
            </a:r>
            <a:r>
              <a:rPr lang="en-CA" sz="1500" dirty="0"/>
              <a:t>OLAP </a:t>
            </a:r>
            <a:r>
              <a:rPr lang="uk-UA" sz="1500" dirty="0"/>
              <a:t>становить близько 0,1 % від аналогічних запитів до реляційної БД.</a:t>
            </a:r>
          </a:p>
        </p:txBody>
      </p:sp>
    </p:spTree>
    <p:extLst>
      <p:ext uri="{BB962C8B-B14F-4D97-AF65-F5344CB8AC3E}">
        <p14:creationId xmlns:p14="http://schemas.microsoft.com/office/powerpoint/2010/main" val="425437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0704" y="111407"/>
            <a:ext cx="10058400" cy="1008266"/>
          </a:xfrm>
        </p:spPr>
        <p:txBody>
          <a:bodyPr vert="horz" lIns="91440" tIns="45720" rIns="91440" bIns="45720" rtlCol="0" anchor="ctr">
            <a:normAutofit/>
          </a:bodyPr>
          <a:lstStyle/>
          <a:p>
            <a:pPr algn="ctr"/>
            <a:r>
              <a:rPr lang="uk-UA" sz="4400" b="1" dirty="0"/>
              <a:t>Побудова </a:t>
            </a:r>
            <a:r>
              <a:rPr lang="en-US" sz="4400" b="1" dirty="0"/>
              <a:t>OLAP</a:t>
            </a:r>
            <a:endParaRPr lang="uk-UA" sz="4400" b="1" dirty="0"/>
          </a:p>
        </p:txBody>
      </p:sp>
      <p:sp>
        <p:nvSpPr>
          <p:cNvPr id="3" name="Объект 2"/>
          <p:cNvSpPr>
            <a:spLocks noGrp="1"/>
          </p:cNvSpPr>
          <p:nvPr>
            <p:ph sz="half" idx="1"/>
          </p:nvPr>
        </p:nvSpPr>
        <p:spPr>
          <a:xfrm>
            <a:off x="401217" y="1418253"/>
            <a:ext cx="5728995" cy="5281126"/>
          </a:xfrm>
        </p:spPr>
        <p:txBody>
          <a:bodyPr>
            <a:noAutofit/>
          </a:bodyPr>
          <a:lstStyle/>
          <a:p>
            <a:pPr marL="0" indent="457200">
              <a:lnSpc>
                <a:spcPct val="120000"/>
              </a:lnSpc>
              <a:spcBef>
                <a:spcPts val="200"/>
              </a:spcBef>
              <a:buNone/>
            </a:pPr>
            <a:r>
              <a:rPr lang="uk-UA" sz="1600" dirty="0"/>
              <a:t>У теперішній час </a:t>
            </a:r>
            <a:r>
              <a:rPr lang="en-CA" sz="1600" dirty="0"/>
              <a:t>OLAP-</a:t>
            </a:r>
            <a:r>
              <a:rPr lang="uk-UA" sz="1600" dirty="0"/>
              <a:t>куб часто створюють за допомогою реляційних баз даних із застосуванням </a:t>
            </a:r>
            <a:r>
              <a:rPr lang="uk-UA" sz="1600" dirty="0" smtClean="0"/>
              <a:t>схем</a:t>
            </a:r>
            <a:r>
              <a:rPr lang="en-US" sz="1600" dirty="0" smtClean="0"/>
              <a:t> </a:t>
            </a:r>
            <a:r>
              <a:rPr lang="uk-UA" sz="1600" dirty="0" smtClean="0"/>
              <a:t>"</a:t>
            </a:r>
            <a:r>
              <a:rPr lang="uk-UA" sz="1600" dirty="0"/>
              <a:t>зірка", а також "сніжинка". В центрі «зірки» знаходиться таблиця, яка містить ключові факти відповідно до їх назв у сховищі чи кіоску даних. До таблиці фактів приєднується необхідна кількість таблиць-вимірів, які є "променями зірки" у схемі бази даних </a:t>
            </a:r>
            <a:r>
              <a:rPr lang="en-CA" sz="1600" dirty="0"/>
              <a:t>ROLAP-</a:t>
            </a:r>
            <a:r>
              <a:rPr lang="uk-UA" sz="1600" dirty="0"/>
              <a:t>моделі. Назви стовпчиків цих таблиць - це первинні дані, на основі яких можуть виконуватися базові </a:t>
            </a:r>
            <a:r>
              <a:rPr lang="en-CA" sz="1600" dirty="0"/>
              <a:t>OLAP-</a:t>
            </a:r>
            <a:r>
              <a:rPr lang="uk-UA" sz="1600" dirty="0"/>
              <a:t>операції. Кількість можливих агрегацій визначається кількістю способів, якими первинні дані можуть бути ієрархічно відображені. </a:t>
            </a:r>
            <a:endParaRPr lang="en-US" sz="1600" dirty="0" smtClean="0"/>
          </a:p>
          <a:p>
            <a:pPr marL="0" indent="457200">
              <a:lnSpc>
                <a:spcPct val="120000"/>
              </a:lnSpc>
              <a:spcBef>
                <a:spcPts val="200"/>
              </a:spcBef>
              <a:buNone/>
            </a:pPr>
            <a:r>
              <a:rPr lang="uk-UA" sz="1600" dirty="0" smtClean="0"/>
              <a:t>Наприклад</a:t>
            </a:r>
            <a:r>
              <a:rPr lang="uk-UA" sz="1600" dirty="0"/>
              <a:t>, всі клієнти можуть бути згруповані за містами, або за регіонами (Захід, Схід, Північ і т. д.), Таким чином, для прикладу, 50 міст, 8 регіонів і 2 країни можуть скласти 3 рівні ієрархії з 60 членами - якщо за основу часткової </a:t>
            </a:r>
            <a:r>
              <a:rPr lang="en-CA" sz="1600" dirty="0"/>
              <a:t>OLAP-</a:t>
            </a:r>
            <a:r>
              <a:rPr lang="uk-UA" sz="1600" dirty="0"/>
              <a:t>ієрархії взяти географічні частини країни. </a:t>
            </a:r>
            <a:endParaRPr lang="en-US" sz="1600" dirty="0" smtClean="0"/>
          </a:p>
          <a:p>
            <a:pPr marL="0" indent="457200">
              <a:lnSpc>
                <a:spcPct val="120000"/>
              </a:lnSpc>
              <a:spcBef>
                <a:spcPts val="200"/>
              </a:spcBef>
              <a:buNone/>
            </a:pPr>
            <a:endParaRPr lang="uk-UA" sz="1600" dirty="0"/>
          </a:p>
        </p:txBody>
      </p:sp>
      <p:pic>
        <p:nvPicPr>
          <p:cNvPr id="5" name="Объект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6965" y="1195249"/>
            <a:ext cx="5572686" cy="2419432"/>
          </a:xfrm>
        </p:spPr>
      </p:pic>
      <p:sp>
        <p:nvSpPr>
          <p:cNvPr id="6" name="Прямоугольник 5"/>
          <p:cNvSpPr/>
          <p:nvPr/>
        </p:nvSpPr>
        <p:spPr>
          <a:xfrm>
            <a:off x="6232849" y="3690257"/>
            <a:ext cx="5666802" cy="2691882"/>
          </a:xfrm>
          <a:prstGeom prst="rect">
            <a:avLst/>
          </a:prstGeom>
        </p:spPr>
        <p:txBody>
          <a:bodyPr vert="horz" lIns="91440" tIns="45720" rIns="91440" bIns="45720" rtlCol="0">
            <a:noAutofit/>
          </a:bodyPr>
          <a:lstStyle/>
          <a:p>
            <a:pPr indent="457200" defTabSz="914400">
              <a:spcBef>
                <a:spcPts val="200"/>
              </a:spcBef>
              <a:buClr>
                <a:schemeClr val="accent1">
                  <a:lumMod val="75000"/>
                </a:schemeClr>
              </a:buClr>
              <a:buSzPct val="85000"/>
              <a:buFont typeface="Wingdings" pitchFamily="2" charset="2"/>
              <a:buNone/>
            </a:pPr>
            <a:r>
              <a:rPr lang="uk-UA" sz="1600" dirty="0" smtClean="0"/>
              <a:t>Першим продуктом, що виконував OLAP-запити, був Express (компанія IRI).</a:t>
            </a:r>
            <a:r>
              <a:rPr lang="en-US" sz="1600" dirty="0" smtClean="0"/>
              <a:t> </a:t>
            </a:r>
            <a:r>
              <a:rPr lang="uk-UA" sz="1600" dirty="0" smtClean="0"/>
              <a:t> Інші добре відомі </a:t>
            </a:r>
            <a:r>
              <a:rPr lang="en-CA" sz="1600" dirty="0" smtClean="0"/>
              <a:t>OLAP-</a:t>
            </a:r>
            <a:r>
              <a:rPr lang="uk-UA" sz="1600" dirty="0" smtClean="0"/>
              <a:t>продукти включають </a:t>
            </a:r>
            <a:r>
              <a:rPr lang="en-CA" sz="1600" dirty="0" smtClean="0"/>
              <a:t>Microsoft Analysis Services (</a:t>
            </a:r>
            <a:r>
              <a:rPr lang="uk-UA" sz="1600" dirty="0" smtClean="0"/>
              <a:t>що раніше називалися </a:t>
            </a:r>
            <a:r>
              <a:rPr lang="en-CA" sz="1600" dirty="0" smtClean="0"/>
              <a:t>OLAP Services, </a:t>
            </a:r>
            <a:r>
              <a:rPr lang="uk-UA" sz="1600" dirty="0" smtClean="0"/>
              <a:t>частина </a:t>
            </a:r>
            <a:r>
              <a:rPr lang="en-CA" sz="1600" dirty="0" smtClean="0"/>
              <a:t>Microsoft SQL Server), DB2 OLAP </a:t>
            </a:r>
            <a:r>
              <a:rPr lang="en-CA" sz="1600" dirty="0" err="1" smtClean="0"/>
              <a:t>erver</a:t>
            </a:r>
            <a:r>
              <a:rPr lang="en-CA" sz="1600" dirty="0" smtClean="0"/>
              <a:t> </a:t>
            </a:r>
            <a:r>
              <a:rPr lang="uk-UA" sz="1600" dirty="0" smtClean="0"/>
              <a:t>від </a:t>
            </a:r>
            <a:r>
              <a:rPr lang="en-CA" sz="1600" dirty="0" smtClean="0"/>
              <a:t>IBM (</a:t>
            </a:r>
            <a:r>
              <a:rPr lang="uk-UA" sz="1600" dirty="0" smtClean="0"/>
              <a:t>фактично, </a:t>
            </a:r>
            <a:r>
              <a:rPr lang="en-CA" sz="1600" dirty="0" smtClean="0"/>
              <a:t>EssBase </a:t>
            </a:r>
            <a:r>
              <a:rPr lang="uk-UA" sz="1600" dirty="0" smtClean="0"/>
              <a:t>з доповненнями від </a:t>
            </a:r>
            <a:r>
              <a:rPr lang="en-CA" sz="1600" dirty="0" smtClean="0"/>
              <a:t>IBM), </a:t>
            </a:r>
            <a:r>
              <a:rPr lang="uk-UA" sz="1600" dirty="0" smtClean="0"/>
              <a:t>продукти </a:t>
            </a:r>
            <a:r>
              <a:rPr lang="en-CA" sz="1600" dirty="0" smtClean="0"/>
              <a:t>MicroStrategy </a:t>
            </a:r>
            <a:r>
              <a:rPr lang="uk-UA" sz="1600" dirty="0" smtClean="0"/>
              <a:t>і інших виробників.</a:t>
            </a:r>
          </a:p>
          <a:p>
            <a:pPr indent="457200" defTabSz="914400">
              <a:spcBef>
                <a:spcPts val="200"/>
              </a:spcBef>
              <a:buClr>
                <a:schemeClr val="accent1">
                  <a:lumMod val="75000"/>
                </a:schemeClr>
              </a:buClr>
              <a:buSzPct val="85000"/>
              <a:buFont typeface="Wingdings" pitchFamily="2" charset="2"/>
              <a:buNone/>
            </a:pPr>
            <a:r>
              <a:rPr lang="uk-UA" sz="1600" dirty="0"/>
              <a:t> </a:t>
            </a:r>
            <a:r>
              <a:rPr lang="uk-UA" sz="1600" dirty="0" smtClean="0"/>
              <a:t>Також відомі: </a:t>
            </a:r>
            <a:r>
              <a:rPr lang="en-CA" sz="1600" dirty="0" smtClean="0"/>
              <a:t>Oracle OLAP Option,</a:t>
            </a:r>
            <a:r>
              <a:rPr lang="uk-UA" sz="1600" dirty="0" smtClean="0"/>
              <a:t> </a:t>
            </a:r>
            <a:r>
              <a:rPr lang="en-CA" sz="1600" dirty="0" smtClean="0"/>
              <a:t>Oracle/Hyperion EssBase, Cognos </a:t>
            </a:r>
            <a:r>
              <a:rPr lang="en-CA" sz="1600" dirty="0" err="1" smtClean="0"/>
              <a:t>PowerPlay</a:t>
            </a:r>
            <a:r>
              <a:rPr lang="uk-UA" sz="1600" dirty="0" smtClean="0"/>
              <a:t>,  </a:t>
            </a:r>
            <a:r>
              <a:rPr lang="en-CA" sz="1600" dirty="0" smtClean="0"/>
              <a:t>SAP</a:t>
            </a:r>
            <a:r>
              <a:rPr lang="uk-UA" sz="1600" dirty="0" smtClean="0"/>
              <a:t> </a:t>
            </a:r>
            <a:r>
              <a:rPr lang="en-CA" sz="1600" dirty="0" smtClean="0"/>
              <a:t>BW, BusinessObjects, Microstrategy.</a:t>
            </a:r>
          </a:p>
          <a:p>
            <a:pPr indent="457200" defTabSz="914400">
              <a:lnSpc>
                <a:spcPct val="120000"/>
              </a:lnSpc>
              <a:spcBef>
                <a:spcPts val="200"/>
              </a:spcBef>
              <a:buClr>
                <a:schemeClr val="accent1">
                  <a:lumMod val="75000"/>
                </a:schemeClr>
              </a:buClr>
              <a:buSzPct val="85000"/>
              <a:buFont typeface="Wingdings" pitchFamily="2" charset="2"/>
              <a:buNone/>
            </a:pPr>
            <a:endParaRPr lang="uk-UA" sz="1600" dirty="0"/>
          </a:p>
        </p:txBody>
      </p:sp>
    </p:spTree>
    <p:extLst>
      <p:ext uri="{BB962C8B-B14F-4D97-AF65-F5344CB8AC3E}">
        <p14:creationId xmlns:p14="http://schemas.microsoft.com/office/powerpoint/2010/main" val="365324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05467" y="195383"/>
            <a:ext cx="10058400" cy="1166886"/>
          </a:xfrm>
        </p:spPr>
        <p:txBody>
          <a:bodyPr vert="horz" lIns="91440" tIns="45720" rIns="91440" bIns="45720" rtlCol="0" anchor="ctr">
            <a:normAutofit/>
          </a:bodyPr>
          <a:lstStyle/>
          <a:p>
            <a:pPr algn="ctr"/>
            <a:r>
              <a:rPr lang="uk-UA" sz="4400" b="1" dirty="0"/>
              <a:t>Типи </a:t>
            </a:r>
            <a:r>
              <a:rPr lang="en-US" sz="4400" b="1" dirty="0"/>
              <a:t>OLAP</a:t>
            </a:r>
            <a:endParaRPr lang="uk-UA" sz="4400" b="1" dirty="0"/>
          </a:p>
        </p:txBody>
      </p:sp>
      <p:sp>
        <p:nvSpPr>
          <p:cNvPr id="3" name="Объект 2"/>
          <p:cNvSpPr>
            <a:spLocks noGrp="1"/>
          </p:cNvSpPr>
          <p:nvPr>
            <p:ph sz="half" idx="1"/>
          </p:nvPr>
        </p:nvSpPr>
        <p:spPr>
          <a:xfrm>
            <a:off x="345233" y="1455576"/>
            <a:ext cx="5479495" cy="4716624"/>
          </a:xfrm>
        </p:spPr>
        <p:txBody>
          <a:bodyPr vert="horz" lIns="91440" tIns="45720" rIns="91440" bIns="45720" rtlCol="0">
            <a:noAutofit/>
          </a:bodyPr>
          <a:lstStyle/>
          <a:p>
            <a:pPr>
              <a:lnSpc>
                <a:spcPct val="120000"/>
              </a:lnSpc>
              <a:spcBef>
                <a:spcPts val="600"/>
              </a:spcBef>
            </a:pPr>
            <a:r>
              <a:rPr lang="uk-UA" sz="1600" dirty="0"/>
              <a:t>багатовимірна </a:t>
            </a:r>
            <a:r>
              <a:rPr lang="en-CA" sz="1600" dirty="0"/>
              <a:t>OLAP (Multidimensional OLAP), </a:t>
            </a:r>
            <a:r>
              <a:rPr lang="en-CA" sz="1600" b="1" dirty="0"/>
              <a:t>MOLAP</a:t>
            </a:r>
            <a:r>
              <a:rPr lang="en-CA" sz="1600" dirty="0"/>
              <a:t>;</a:t>
            </a:r>
          </a:p>
          <a:p>
            <a:pPr>
              <a:lnSpc>
                <a:spcPct val="120000"/>
              </a:lnSpc>
              <a:spcBef>
                <a:spcPts val="600"/>
              </a:spcBef>
            </a:pPr>
            <a:r>
              <a:rPr lang="uk-UA" sz="1600" dirty="0"/>
              <a:t>реляційна </a:t>
            </a:r>
            <a:r>
              <a:rPr lang="en-CA" sz="1600" dirty="0"/>
              <a:t>OLAP (Relational OLAP), </a:t>
            </a:r>
            <a:r>
              <a:rPr lang="en-CA" sz="1600" b="1" dirty="0"/>
              <a:t>ROLAP</a:t>
            </a:r>
            <a:r>
              <a:rPr lang="en-CA" sz="1600" dirty="0"/>
              <a:t>;</a:t>
            </a:r>
          </a:p>
          <a:p>
            <a:pPr>
              <a:lnSpc>
                <a:spcPct val="120000"/>
              </a:lnSpc>
              <a:spcBef>
                <a:spcPts val="600"/>
              </a:spcBef>
            </a:pPr>
            <a:r>
              <a:rPr lang="uk-UA" sz="1600" dirty="0"/>
              <a:t>гібридна </a:t>
            </a:r>
            <a:r>
              <a:rPr lang="en-CA" sz="1600" dirty="0"/>
              <a:t>OLAP (Hybrid OLAP), </a:t>
            </a:r>
            <a:r>
              <a:rPr lang="en-CA" sz="1600" b="1" dirty="0"/>
              <a:t>HOLAP</a:t>
            </a:r>
            <a:r>
              <a:rPr lang="en-CA" sz="1600" dirty="0"/>
              <a:t>.</a:t>
            </a:r>
          </a:p>
          <a:p>
            <a:pPr marL="0" indent="457200">
              <a:lnSpc>
                <a:spcPct val="100000"/>
              </a:lnSpc>
              <a:spcBef>
                <a:spcPts val="600"/>
              </a:spcBef>
              <a:buNone/>
            </a:pPr>
            <a:r>
              <a:rPr lang="uk-UA" sz="1600" dirty="0"/>
              <a:t>Кожен тип зберігання має певні переваги, хоча є розбіжності в їх оцінці у різних виробників. </a:t>
            </a:r>
            <a:r>
              <a:rPr lang="en-CA" sz="1600" dirty="0"/>
              <a:t>MOLAP </a:t>
            </a:r>
            <a:r>
              <a:rPr lang="uk-UA" sz="1600" dirty="0"/>
              <a:t>краще всього підходить для невеликих наборів даних, він швидко розраховує агрегати і дає відповіді, але при цьому генеруються величезні обсяги даних. </a:t>
            </a:r>
            <a:endParaRPr lang="en-US" sz="1600" dirty="0" smtClean="0"/>
          </a:p>
          <a:p>
            <a:pPr marL="0" indent="457200">
              <a:lnSpc>
                <a:spcPct val="100000"/>
              </a:lnSpc>
              <a:spcBef>
                <a:spcPts val="600"/>
              </a:spcBef>
              <a:buNone/>
            </a:pPr>
            <a:r>
              <a:rPr lang="en-CA" sz="1600" dirty="0" smtClean="0"/>
              <a:t>ROLAP</a:t>
            </a:r>
            <a:r>
              <a:rPr lang="en-CA" sz="1600" dirty="0"/>
              <a:t> </a:t>
            </a:r>
            <a:r>
              <a:rPr lang="uk-UA" sz="1600" dirty="0"/>
              <a:t>оцінюється як більш масштабоване рішення, яке до того ж використовує найменший можливий простір. При цьому швидкість обробки значно знижується. </a:t>
            </a:r>
            <a:r>
              <a:rPr lang="en-CA" sz="1600" dirty="0"/>
              <a:t>HOLAP </a:t>
            </a:r>
            <a:r>
              <a:rPr lang="uk-UA" sz="1600" dirty="0"/>
              <a:t>знаходиться між цими двома підходами, він досить добре масштабується і швидко обробляється. Архітектура </a:t>
            </a:r>
            <a:r>
              <a:rPr lang="en-CA" sz="1600" dirty="0"/>
              <a:t>R-ROLAP </a:t>
            </a:r>
            <a:r>
              <a:rPr lang="uk-UA" sz="1600" dirty="0"/>
              <a:t>дозволяє проводити багатовимірний аналіз </a:t>
            </a:r>
            <a:r>
              <a:rPr lang="en-CA" sz="1600" dirty="0"/>
              <a:t>OLTP-</a:t>
            </a:r>
            <a:r>
              <a:rPr lang="uk-UA" sz="1600" dirty="0"/>
              <a:t>даних в режимі реального часу.</a:t>
            </a:r>
          </a:p>
        </p:txBody>
      </p:sp>
      <p:sp>
        <p:nvSpPr>
          <p:cNvPr id="4" name="Объект 3"/>
          <p:cNvSpPr>
            <a:spLocks noGrp="1"/>
          </p:cNvSpPr>
          <p:nvPr>
            <p:ph sz="half" idx="2"/>
          </p:nvPr>
        </p:nvSpPr>
        <p:spPr>
          <a:xfrm>
            <a:off x="6027577" y="1362269"/>
            <a:ext cx="5784978" cy="4809931"/>
          </a:xfrm>
        </p:spPr>
        <p:txBody>
          <a:bodyPr vert="horz" lIns="91440" tIns="45720" rIns="91440" bIns="45720" rtlCol="0">
            <a:noAutofit/>
          </a:bodyPr>
          <a:lstStyle/>
          <a:p>
            <a:pPr marL="0" indent="457200">
              <a:lnSpc>
                <a:spcPct val="120000"/>
              </a:lnSpc>
              <a:spcBef>
                <a:spcPts val="600"/>
              </a:spcBef>
              <a:buNone/>
            </a:pPr>
            <a:r>
              <a:rPr lang="en-CA" sz="1600" dirty="0"/>
              <a:t>MOLAP </a:t>
            </a:r>
            <a:r>
              <a:rPr lang="uk-UA" sz="1600" dirty="0"/>
              <a:t>це класична форма </a:t>
            </a:r>
            <a:r>
              <a:rPr lang="en-CA" sz="1600" dirty="0"/>
              <a:t>OLAP, </a:t>
            </a:r>
            <a:r>
              <a:rPr lang="uk-UA" sz="1600" dirty="0"/>
              <a:t>так що її часто називають просто </a:t>
            </a:r>
            <a:r>
              <a:rPr lang="en-CA" sz="1600" dirty="0"/>
              <a:t>OLAP. </a:t>
            </a:r>
            <a:r>
              <a:rPr lang="uk-UA" sz="1600" dirty="0"/>
              <a:t>Вона використовує підсумовуючу БД, спеціальний варіант процесора просторових БД і створює необхідну просторову схему даних зі збереженням як базових даних, так і агрегатів. </a:t>
            </a:r>
            <a:r>
              <a:rPr lang="en-CA" sz="1600" dirty="0"/>
              <a:t>ROLAP </a:t>
            </a:r>
            <a:r>
              <a:rPr lang="uk-UA" sz="1600" dirty="0"/>
              <a:t>працює безпосередньо з реляційним сховищем, факти і таблиці з вимірюваннями зберігаються в реляційних таблицях, і для зберігання агрегатів створюються додаткові реляційні таблиці. </a:t>
            </a:r>
            <a:r>
              <a:rPr lang="en-CA" sz="1600" dirty="0"/>
              <a:t>HOLAP </a:t>
            </a:r>
            <a:r>
              <a:rPr lang="uk-UA" sz="1600" dirty="0"/>
              <a:t>використовує реляційні таблиці для зберігання базових даних і багатовимірні таблиці для агрегатів. Особливим випадком </a:t>
            </a:r>
            <a:r>
              <a:rPr lang="en-CA" sz="1600" dirty="0"/>
              <a:t>ROLAP </a:t>
            </a:r>
            <a:r>
              <a:rPr lang="uk-UA" sz="1600" dirty="0"/>
              <a:t>є </a:t>
            </a:r>
            <a:r>
              <a:rPr lang="en-CA" sz="1600" dirty="0"/>
              <a:t>ROLAP </a:t>
            </a:r>
            <a:r>
              <a:rPr lang="uk-UA" sz="1600" dirty="0"/>
              <a:t>реального часу (</a:t>
            </a:r>
            <a:r>
              <a:rPr lang="en-CA" sz="1600" dirty="0"/>
              <a:t>Real-time ROLAP, </a:t>
            </a:r>
            <a:r>
              <a:rPr lang="uk-UA" sz="1600" dirty="0"/>
              <a:t>або </a:t>
            </a:r>
            <a:r>
              <a:rPr lang="en-CA" sz="1600" dirty="0"/>
              <a:t>R-ROLAP). </a:t>
            </a:r>
            <a:r>
              <a:rPr lang="uk-UA" sz="1600" dirty="0"/>
              <a:t>На відміну від </a:t>
            </a:r>
            <a:r>
              <a:rPr lang="en-CA" sz="1600" dirty="0"/>
              <a:t>ROLAP, </a:t>
            </a:r>
            <a:r>
              <a:rPr lang="uk-UA" sz="1600" dirty="0"/>
              <a:t>в </a:t>
            </a:r>
            <a:r>
              <a:rPr lang="en-CA" sz="1600" dirty="0"/>
              <a:t>R-ROLAP </a:t>
            </a:r>
            <a:r>
              <a:rPr lang="uk-UA" sz="1600" dirty="0"/>
              <a:t>для зберігання агрегатів не створюються додаткові реляційні таблиці, а агрегати розраховуються у момент запиту. При цьому багатовимірний запит до </a:t>
            </a:r>
            <a:r>
              <a:rPr lang="en-CA" sz="1600" dirty="0"/>
              <a:t>OLAP-</a:t>
            </a:r>
            <a:r>
              <a:rPr lang="uk-UA" sz="1600" dirty="0"/>
              <a:t>системи автоматично перетвориться в </a:t>
            </a:r>
            <a:r>
              <a:rPr lang="en-CA" sz="1600" dirty="0"/>
              <a:t>SQL-</a:t>
            </a:r>
            <a:r>
              <a:rPr lang="uk-UA" sz="1600" dirty="0"/>
              <a:t>запит до реляційних даних.</a:t>
            </a:r>
            <a:endParaRPr lang="uk-UA" sz="1600" dirty="0"/>
          </a:p>
        </p:txBody>
      </p:sp>
    </p:spTree>
    <p:extLst>
      <p:ext uri="{BB962C8B-B14F-4D97-AF65-F5344CB8AC3E}">
        <p14:creationId xmlns:p14="http://schemas.microsoft.com/office/powerpoint/2010/main" val="3834231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TM03090434[[fn=Дерево]]</Template>
  <TotalTime>1104</TotalTime>
  <Words>2880</Words>
  <Application>Microsoft Office PowerPoint</Application>
  <PresentationFormat>Широкоэкранный</PresentationFormat>
  <Paragraphs>118</Paragraphs>
  <Slides>28</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28</vt:i4>
      </vt:variant>
    </vt:vector>
  </HeadingPairs>
  <TitlesOfParts>
    <vt:vector size="36" baseType="lpstr">
      <vt:lpstr>Arial</vt:lpstr>
      <vt:lpstr>Bahnschrift Light SemiCondensed</vt:lpstr>
      <vt:lpstr>Calibri</vt:lpstr>
      <vt:lpstr>Cambria</vt:lpstr>
      <vt:lpstr>Rockwell</vt:lpstr>
      <vt:lpstr>Rockwell Condensed</vt:lpstr>
      <vt:lpstr>Wingdings</vt:lpstr>
      <vt:lpstr>Дерево</vt:lpstr>
      <vt:lpstr>OLAP-системи і візуальний аналіз даних</vt:lpstr>
      <vt:lpstr>Online Analytical Processing (OLAP)</vt:lpstr>
      <vt:lpstr>Online Analytical Processing (OLAP)</vt:lpstr>
      <vt:lpstr>OLAP і бізнес-аналітика допомагають відповісти на такі типи запитань</vt:lpstr>
      <vt:lpstr>онлайнова аналітична обробка (OLAP)</vt:lpstr>
      <vt:lpstr>ключові відмінності між OLTP і OLAP</vt:lpstr>
      <vt:lpstr>Концепція OLAP</vt:lpstr>
      <vt:lpstr>Побудова OLAP</vt:lpstr>
      <vt:lpstr>Типи OLAP</vt:lpstr>
      <vt:lpstr>Словник OLAP</vt:lpstr>
      <vt:lpstr>Куб</vt:lpstr>
      <vt:lpstr>Міра та член    </vt:lpstr>
      <vt:lpstr>Вимір та Обчислюваний елемент</vt:lpstr>
      <vt:lpstr>Ієрархія та рівень</vt:lpstr>
      <vt:lpstr>Операції в olap</vt:lpstr>
      <vt:lpstr>Data cube operations:</vt:lpstr>
      <vt:lpstr>згортання (Roll-up)</vt:lpstr>
      <vt:lpstr>Деталізація (Drill-down)</vt:lpstr>
      <vt:lpstr>Нарізка (Slicing):</vt:lpstr>
      <vt:lpstr>Нарізання кубиками (Dicing)</vt:lpstr>
      <vt:lpstr>Поворот (Pivot):</vt:lpstr>
      <vt:lpstr>Сервери OLAP</vt:lpstr>
      <vt:lpstr>Relational OLAP (ROLAP)</vt:lpstr>
      <vt:lpstr>Multidimensional OLAP (MOLAP)</vt:lpstr>
      <vt:lpstr>Hybrid OLAP (HOLAP)</vt:lpstr>
      <vt:lpstr>Advantages and Disadvantages  of data cubes</vt:lpstr>
      <vt:lpstr>Advantages of data cubes:</vt:lpstr>
      <vt:lpstr>Недоліки куба даних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Дерево рішень</dc:title>
  <dc:creator>it_admin</dc:creator>
  <cp:lastModifiedBy>it_admin</cp:lastModifiedBy>
  <cp:revision>121</cp:revision>
  <dcterms:created xsi:type="dcterms:W3CDTF">2024-07-08T06:07:31Z</dcterms:created>
  <dcterms:modified xsi:type="dcterms:W3CDTF">2024-11-10T12:26:20Z</dcterms:modified>
</cp:coreProperties>
</file>